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315"/>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9" r:id="rId178"/>
    <p:sldId id="610" r:id="rId179"/>
    <p:sldId id="606" r:id="rId180"/>
    <p:sldId id="611" r:id="rId181"/>
    <p:sldId id="612" r:id="rId182"/>
    <p:sldId id="516" r:id="rId183"/>
    <p:sldId id="504" r:id="rId184"/>
    <p:sldId id="505" r:id="rId185"/>
    <p:sldId id="506" r:id="rId186"/>
    <p:sldId id="507" r:id="rId187"/>
    <p:sldId id="508" r:id="rId188"/>
    <p:sldId id="509" r:id="rId189"/>
    <p:sldId id="510" r:id="rId190"/>
    <p:sldId id="511" r:id="rId191"/>
    <p:sldId id="512" r:id="rId192"/>
    <p:sldId id="513" r:id="rId193"/>
    <p:sldId id="514" r:id="rId194"/>
    <p:sldId id="515" r:id="rId195"/>
    <p:sldId id="517" r:id="rId196"/>
    <p:sldId id="518" r:id="rId197"/>
    <p:sldId id="519" r:id="rId198"/>
    <p:sldId id="520" r:id="rId199"/>
    <p:sldId id="521" r:id="rId200"/>
    <p:sldId id="522" r:id="rId201"/>
    <p:sldId id="523" r:id="rId202"/>
    <p:sldId id="524" r:id="rId203"/>
    <p:sldId id="525" r:id="rId204"/>
    <p:sldId id="526" r:id="rId205"/>
    <p:sldId id="527" r:id="rId206"/>
    <p:sldId id="528" r:id="rId207"/>
    <p:sldId id="529" r:id="rId208"/>
    <p:sldId id="530" r:id="rId209"/>
    <p:sldId id="534" r:id="rId210"/>
    <p:sldId id="535" r:id="rId211"/>
    <p:sldId id="536" r:id="rId212"/>
    <p:sldId id="544" r:id="rId213"/>
    <p:sldId id="532" r:id="rId214"/>
    <p:sldId id="533" r:id="rId215"/>
    <p:sldId id="541" r:id="rId216"/>
    <p:sldId id="537" r:id="rId217"/>
    <p:sldId id="543" r:id="rId218"/>
    <p:sldId id="542" r:id="rId219"/>
    <p:sldId id="538" r:id="rId220"/>
    <p:sldId id="545" r:id="rId221"/>
    <p:sldId id="546" r:id="rId222"/>
    <p:sldId id="549" r:id="rId223"/>
    <p:sldId id="550" r:id="rId224"/>
    <p:sldId id="551" r:id="rId225"/>
    <p:sldId id="552" r:id="rId226"/>
    <p:sldId id="556" r:id="rId227"/>
    <p:sldId id="553" r:id="rId228"/>
    <p:sldId id="554" r:id="rId229"/>
    <p:sldId id="555" r:id="rId230"/>
    <p:sldId id="557" r:id="rId231"/>
    <p:sldId id="558" r:id="rId232"/>
    <p:sldId id="561" r:id="rId233"/>
    <p:sldId id="559" r:id="rId234"/>
    <p:sldId id="596" r:id="rId235"/>
    <p:sldId id="594" r:id="rId236"/>
    <p:sldId id="540" r:id="rId237"/>
    <p:sldId id="562" r:id="rId238"/>
    <p:sldId id="563" r:id="rId239"/>
    <p:sldId id="564" r:id="rId240"/>
    <p:sldId id="586" r:id="rId241"/>
    <p:sldId id="565" r:id="rId242"/>
    <p:sldId id="566" r:id="rId243"/>
    <p:sldId id="567" r:id="rId244"/>
    <p:sldId id="568" r:id="rId245"/>
    <p:sldId id="569" r:id="rId246"/>
    <p:sldId id="591" r:id="rId247"/>
    <p:sldId id="592" r:id="rId248"/>
    <p:sldId id="593" r:id="rId249"/>
    <p:sldId id="539" r:id="rId250"/>
    <p:sldId id="570" r:id="rId251"/>
    <p:sldId id="571" r:id="rId252"/>
    <p:sldId id="572" r:id="rId253"/>
    <p:sldId id="573" r:id="rId254"/>
    <p:sldId id="574" r:id="rId255"/>
    <p:sldId id="576" r:id="rId256"/>
    <p:sldId id="575" r:id="rId257"/>
    <p:sldId id="577" r:id="rId258"/>
    <p:sldId id="587" r:id="rId259"/>
    <p:sldId id="578" r:id="rId260"/>
    <p:sldId id="599" r:id="rId261"/>
    <p:sldId id="597" r:id="rId262"/>
    <p:sldId id="579" r:id="rId263"/>
    <p:sldId id="580" r:id="rId264"/>
    <p:sldId id="581" r:id="rId265"/>
    <p:sldId id="582" r:id="rId266"/>
    <p:sldId id="584" r:id="rId267"/>
    <p:sldId id="588" r:id="rId268"/>
    <p:sldId id="585" r:id="rId269"/>
    <p:sldId id="583" r:id="rId270"/>
    <p:sldId id="589" r:id="rId271"/>
    <p:sldId id="590" r:id="rId272"/>
    <p:sldId id="614" r:id="rId273"/>
    <p:sldId id="618" r:id="rId274"/>
    <p:sldId id="619" r:id="rId275"/>
    <p:sldId id="616" r:id="rId276"/>
    <p:sldId id="617" r:id="rId277"/>
    <p:sldId id="615" r:id="rId278"/>
    <p:sldId id="620" r:id="rId279"/>
    <p:sldId id="621" r:id="rId280"/>
    <p:sldId id="622" r:id="rId281"/>
    <p:sldId id="623" r:id="rId282"/>
    <p:sldId id="624" r:id="rId283"/>
    <p:sldId id="625" r:id="rId284"/>
    <p:sldId id="629" r:id="rId285"/>
    <p:sldId id="628" r:id="rId286"/>
    <p:sldId id="627" r:id="rId287"/>
    <p:sldId id="630" r:id="rId288"/>
    <p:sldId id="631" r:id="rId289"/>
    <p:sldId id="635" r:id="rId290"/>
    <p:sldId id="634" r:id="rId291"/>
    <p:sldId id="633" r:id="rId292"/>
    <p:sldId id="636" r:id="rId293"/>
    <p:sldId id="640" r:id="rId294"/>
    <p:sldId id="642" r:id="rId295"/>
    <p:sldId id="639" r:id="rId296"/>
    <p:sldId id="638" r:id="rId297"/>
    <p:sldId id="641" r:id="rId298"/>
    <p:sldId id="637" r:id="rId299"/>
    <p:sldId id="626" r:id="rId300"/>
    <p:sldId id="645" r:id="rId301"/>
    <p:sldId id="644" r:id="rId302"/>
    <p:sldId id="643" r:id="rId303"/>
    <p:sldId id="646" r:id="rId304"/>
    <p:sldId id="654" r:id="rId305"/>
    <p:sldId id="650" r:id="rId306"/>
    <p:sldId id="649" r:id="rId307"/>
    <p:sldId id="651" r:id="rId308"/>
    <p:sldId id="652" r:id="rId309"/>
    <p:sldId id="653" r:id="rId310"/>
    <p:sldId id="655" r:id="rId311"/>
    <p:sldId id="656" r:id="rId312"/>
    <p:sldId id="658" r:id="rId313"/>
    <p:sldId id="657" r:id="rId31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9"/>
            <p14:sldId id="610"/>
            <p14:sldId id="606"/>
            <p14:sldId id="611"/>
            <p14:sldId id="612"/>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id="{A2356CC7-2DBC-4458-A81C-16F9814C72DD}">
          <p14:sldIdLst>
            <p14:sldId id="614"/>
            <p14:sldId id="618"/>
            <p14:sldId id="619"/>
            <p14:sldId id="616"/>
            <p14:sldId id="617"/>
            <p14:sldId id="615"/>
            <p14:sldId id="620"/>
            <p14:sldId id="621"/>
            <p14:sldId id="622"/>
            <p14:sldId id="623"/>
            <p14:sldId id="624"/>
            <p14:sldId id="625"/>
            <p14:sldId id="629"/>
            <p14:sldId id="628"/>
            <p14:sldId id="627"/>
            <p14:sldId id="630"/>
            <p14:sldId id="631"/>
            <p14:sldId id="635"/>
            <p14:sldId id="634"/>
            <p14:sldId id="633"/>
            <p14:sldId id="636"/>
            <p14:sldId id="640"/>
            <p14:sldId id="642"/>
            <p14:sldId id="639"/>
            <p14:sldId id="638"/>
            <p14:sldId id="641"/>
            <p14:sldId id="637"/>
            <p14:sldId id="626"/>
            <p14:sldId id="645"/>
            <p14:sldId id="644"/>
            <p14:sldId id="643"/>
            <p14:sldId id="646"/>
            <p14:sldId id="654"/>
            <p14:sldId id="650"/>
            <p14:sldId id="649"/>
            <p14:sldId id="651"/>
            <p14:sldId id="652"/>
            <p14:sldId id="653"/>
            <p14:sldId id="655"/>
            <p14:sldId id="656"/>
            <p14:sldId id="658"/>
            <p14:sldId id="65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notesMaster" Target="notesMasters/notesMaster1.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commentAuthors" Target="commentAuthor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presProps" Target="presProps.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viewProps" Target="view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tableStyles" Target="tableStyles.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01/05/2015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01/05/2015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01/05/2015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01/05/2015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01/05/2015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01/05/2015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01/05/2015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01/05/2015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01/05/2015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01/05/2015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hyperlink" Target="http://docs.oracle.com/javase/7/docs/api/java/util/regex/Pattern.html" TargetMode="External"/><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4" Type="http://schemas.openxmlformats.org/officeDocument/2006/relationships/hyperlink" Target="http://software-corporativo.googlecode.com/svn/trunk/exemplo_12_bean_validation" TargetMode="External"/></Relationships>
</file>

<file path=ppt/slides/_rels/slide177.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8.xml"/></Relationships>
</file>

<file path=ppt/slides/_rels/slide224.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91.png"/><Relationship Id="rId4" Type="http://schemas.openxmlformats.org/officeDocument/2006/relationships/hyperlink" Target="http://software-corporativo.googlecode.com/svn/trunk/alo_cliente/" TargetMode="External"/></Relationships>
</file>

<file path=ppt/slides/_rels/slide225.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9.png"/></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58.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8.xml"/></Relationships>
</file>

<file path=ppt/slides/_rels/slide26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8.xml"/></Relationships>
</file>

<file path=ppt/slides/_rels/slide26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8.xml"/></Relationships>
</file>

<file path=ppt/slides/_rels/slide26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4.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80.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8.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10.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4" name="Espaço Reservado para Conteúdo 3"/>
          <p:cNvPicPr>
            <a:picLocks noGrp="1" noChangeAspect="1"/>
          </p:cNvPicPr>
          <p:nvPr>
            <p:ph idx="1"/>
          </p:nvPr>
        </p:nvPicPr>
        <p:blipFill>
          <a:blip r:embed="rId2"/>
          <a:stretch>
            <a:fillRect/>
          </a:stretch>
        </p:blipFill>
        <p:spPr>
          <a:xfrm>
            <a:off x="386366" y="764250"/>
            <a:ext cx="6549560" cy="5428341"/>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pelo menos uma minúscula.</a:t>
            </a:r>
          </a:p>
          <a:p>
            <a:r>
              <a:rPr lang="pt-BR" sz="2000" noProof="1" smtClean="0"/>
              <a:t>Para mais informações sobre Pattern, visite a seguinte página: </a:t>
            </a:r>
            <a:r>
              <a:rPr lang="pt-BR" sz="2000" noProof="1" smtClean="0">
                <a:hlinkClick r:id="rId2"/>
              </a:rPr>
              <a:t>http://docs.oracle.com/javase/7/docs/api/java/util/regex/Pattern.html</a:t>
            </a:r>
            <a:endParaRPr lang="pt-BR" sz="2000" noProof="1"/>
          </a:p>
        </p:txBody>
      </p:sp>
      <p:pic>
        <p:nvPicPr>
          <p:cNvPr id="8" name="Espaço Reservado para Conteúdo 7"/>
          <p:cNvPicPr>
            <a:picLocks noGrp="1" noChangeAspect="1"/>
          </p:cNvPicPr>
          <p:nvPr>
            <p:ph idx="1"/>
          </p:nvPr>
        </p:nvPicPr>
        <p:blipFill>
          <a:blip r:embed="rId3"/>
          <a:stretch>
            <a:fillRect/>
          </a:stretch>
        </p:blipFill>
        <p:spPr>
          <a:xfrm>
            <a:off x="0" y="888642"/>
            <a:ext cx="7526142" cy="4919730"/>
          </a:xfrm>
          <a:prstGeom prst="rect">
            <a:avLst/>
          </a:prstGeom>
        </p:spPr>
      </p:pic>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  Além disso, a senha deve possuir entre 6 e 20 caracteres.</a:t>
            </a:r>
            <a:endParaRPr lang="pt-BR" sz="2000" dirty="0"/>
          </a:p>
        </p:txBody>
      </p:sp>
      <p:pic>
        <p:nvPicPr>
          <p:cNvPr id="5" name="Espaço Reservado para Conteúdo 4"/>
          <p:cNvPicPr>
            <a:picLocks noGrp="1" noChangeAspect="1"/>
          </p:cNvPicPr>
          <p:nvPr>
            <p:ph idx="1"/>
          </p:nvPr>
        </p:nvPicPr>
        <p:blipFill>
          <a:blip r:embed="rId2"/>
          <a:stretch>
            <a:fillRect/>
          </a:stretch>
        </p:blipFill>
        <p:spPr>
          <a:xfrm>
            <a:off x="0" y="1403799"/>
            <a:ext cx="7568967" cy="4005328"/>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a:buFont typeface="Arial" panose="020B0604020202020204" pitchFamily="34" charset="0"/>
              <a:buChar char="•"/>
            </a:pPr>
            <a:r>
              <a:rPr lang="pt-BR" noProof="1"/>
              <a:t> </a:t>
            </a:r>
            <a:r>
              <a:rPr lang="pt-BR" noProof="1" smtClean="0"/>
              <a:t>Para acessar os exemplos criados, acesse: </a:t>
            </a:r>
            <a:r>
              <a:rPr lang="pt-BR" noProof="1" smtClean="0">
                <a:hlinkClick r:id="rId4"/>
              </a:rPr>
              <a:t>http://software-corporativo.googlecode.com/svn/trunk/exemplo_12_bean_validation</a:t>
            </a:r>
            <a:endParaRPr lang="pt-BR" noProof="1" smtClean="0"/>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78292" y="1249251"/>
            <a:ext cx="11903542" cy="5125792"/>
          </a:xfrm>
          <a:prstGeom prst="rect">
            <a:avLst/>
          </a:prstGeom>
        </p:spPr>
      </p:pic>
    </p:spTree>
    <p:extLst>
      <p:ext uri="{BB962C8B-B14F-4D97-AF65-F5344CB8AC3E}">
        <p14:creationId xmlns:p14="http://schemas.microsoft.com/office/powerpoint/2010/main" val="385415987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4345" y="229077"/>
            <a:ext cx="10772775" cy="698202"/>
          </a:xfrm>
        </p:spPr>
        <p:txBody>
          <a:bodyPr>
            <a:normAutofit fontScale="90000"/>
          </a:bodyPr>
          <a:lstStyle/>
          <a:p>
            <a:r>
              <a:rPr lang="pt-BR" i="1" dirty="0" smtClean="0"/>
              <a:t>ValidationMessages_pt_BR.properties</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0" y="2575773"/>
            <a:ext cx="12222068" cy="940159"/>
          </a:xfrm>
          <a:prstGeom prst="rect">
            <a:avLst/>
          </a:prstGeom>
        </p:spPr>
      </p:pic>
    </p:spTree>
    <p:extLst>
      <p:ext uri="{BB962C8B-B14F-4D97-AF65-F5344CB8AC3E}">
        <p14:creationId xmlns:p14="http://schemas.microsoft.com/office/powerpoint/2010/main" val="310238732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Criando Uma Nova Restrição</a:t>
            </a:r>
            <a:endParaRPr lang="pt-BR" dirty="0"/>
          </a:p>
        </p:txBody>
      </p:sp>
      <p:sp>
        <p:nvSpPr>
          <p:cNvPr id="2" name="Espaço Reservado para Conteúdo 1"/>
          <p:cNvSpPr>
            <a:spLocks noGrp="1"/>
          </p:cNvSpPr>
          <p:nvPr>
            <p:ph sz="half" idx="1"/>
          </p:nvPr>
        </p:nvSpPr>
        <p:spPr/>
        <p:txBody>
          <a:bodyPr/>
          <a:lstStyle/>
          <a:p>
            <a:pPr>
              <a:buFont typeface="Arial" panose="020B0604020202020204" pitchFamily="34" charset="0"/>
              <a:buChar char="•"/>
            </a:pPr>
            <a:r>
              <a:rPr lang="pt-BR" dirty="0" smtClean="0"/>
              <a:t> Suponha que precisemos criar uma validação específica para um determinado atributo.</a:t>
            </a:r>
          </a:p>
          <a:p>
            <a:pPr>
              <a:buFont typeface="Arial" panose="020B0604020202020204" pitchFamily="34" charset="0"/>
              <a:buChar char="•"/>
            </a:pPr>
            <a:r>
              <a:rPr lang="pt-BR" dirty="0"/>
              <a:t> </a:t>
            </a:r>
            <a:r>
              <a:rPr lang="pt-BR" dirty="0" smtClean="0"/>
              <a:t>Por exemplo, sabemos que as siglas dos estados do Brasil são apenas 27 e queremos validar os valores do atributo estado.</a:t>
            </a:r>
            <a:endParaRPr lang="pt-BR" dirty="0"/>
          </a:p>
        </p:txBody>
      </p:sp>
      <p:pic>
        <p:nvPicPr>
          <p:cNvPr id="4" name="Espaço Reservado para Conteúdo 3"/>
          <p:cNvPicPr>
            <a:picLocks noGrp="1" noChangeAspect="1"/>
          </p:cNvPicPr>
          <p:nvPr>
            <p:ph sz="half" idx="2"/>
          </p:nvPr>
        </p:nvPicPr>
        <p:blipFill>
          <a:blip r:embed="rId2"/>
          <a:stretch>
            <a:fillRect/>
          </a:stretch>
        </p:blipFill>
        <p:spPr>
          <a:xfrm>
            <a:off x="6352516" y="2884868"/>
            <a:ext cx="3718763" cy="1230267"/>
          </a:xfrm>
          <a:prstGeom prst="rect">
            <a:avLst/>
          </a:prstGeom>
        </p:spPr>
      </p:pic>
    </p:spTree>
    <p:extLst>
      <p:ext uri="{BB962C8B-B14F-4D97-AF65-F5344CB8AC3E}">
        <p14:creationId xmlns:p14="http://schemas.microsoft.com/office/powerpoint/2010/main" val="4115537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Criando Uma Nova Restrição</a:t>
            </a:r>
          </a:p>
        </p:txBody>
      </p:sp>
      <p:pic>
        <p:nvPicPr>
          <p:cNvPr id="5" name="Espaço Reservado para Conteúdo 4"/>
          <p:cNvPicPr>
            <a:picLocks noGrp="1" noChangeAspect="1"/>
          </p:cNvPicPr>
          <p:nvPr>
            <p:ph idx="1"/>
          </p:nvPr>
        </p:nvPicPr>
        <p:blipFill>
          <a:blip r:embed="rId2"/>
          <a:stretch>
            <a:fillRect/>
          </a:stretch>
        </p:blipFill>
        <p:spPr>
          <a:xfrm>
            <a:off x="1540888" y="2459865"/>
            <a:ext cx="8301427" cy="2640169"/>
          </a:xfrm>
          <a:prstGeom prst="rect">
            <a:avLst/>
          </a:prstGeom>
        </p:spPr>
      </p:pic>
    </p:spTree>
    <p:extLst>
      <p:ext uri="{BB962C8B-B14F-4D97-AF65-F5344CB8AC3E}">
        <p14:creationId xmlns:p14="http://schemas.microsoft.com/office/powerpoint/2010/main" val="1430515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Criando Uma Nova Restrição</a:t>
            </a:r>
          </a:p>
        </p:txBody>
      </p:sp>
      <p:pic>
        <p:nvPicPr>
          <p:cNvPr id="7" name="Espaço Reservado para Conteúdo 6"/>
          <p:cNvPicPr>
            <a:picLocks noGrp="1" noChangeAspect="1"/>
          </p:cNvPicPr>
          <p:nvPr>
            <p:ph idx="1"/>
          </p:nvPr>
        </p:nvPicPr>
        <p:blipFill>
          <a:blip r:embed="rId2"/>
          <a:stretch>
            <a:fillRect/>
          </a:stretch>
        </p:blipFill>
        <p:spPr>
          <a:xfrm>
            <a:off x="1383137" y="2401184"/>
            <a:ext cx="8794714" cy="2853396"/>
          </a:xfrm>
          <a:prstGeom prst="rect">
            <a:avLst/>
          </a:prstGeom>
        </p:spPr>
      </p:pic>
    </p:spTree>
    <p:extLst>
      <p:ext uri="{BB962C8B-B14F-4D97-AF65-F5344CB8AC3E}">
        <p14:creationId xmlns:p14="http://schemas.microsoft.com/office/powerpoint/2010/main" val="4689478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Uma </a:t>
            </a:r>
            <a:r>
              <a:rPr lang="pt-BR" dirty="0"/>
              <a:t>transação é um agrupamento de tarefas que devem ser </a:t>
            </a:r>
            <a:r>
              <a:rPr lang="pt-BR" dirty="0" smtClean="0"/>
              <a:t>processadas </a:t>
            </a:r>
            <a:r>
              <a:rPr lang="pt-BR" dirty="0"/>
              <a:t>atomicamente</a:t>
            </a:r>
            <a:r>
              <a:rPr lang="pt-BR" dirty="0" smtClean="0"/>
              <a:t>.</a:t>
            </a:r>
          </a:p>
          <a:p>
            <a:pPr>
              <a:buFont typeface="Arial" panose="020B0604020202020204" pitchFamily="34" charset="0"/>
              <a:buChar char="•"/>
            </a:pPr>
            <a:r>
              <a:rPr lang="pt-BR" dirty="0"/>
              <a:t> Se qualquer </a:t>
            </a:r>
            <a:r>
              <a:rPr lang="pt-BR" dirty="0" smtClean="0"/>
              <a:t>uma das tarefas </a:t>
            </a:r>
            <a:r>
              <a:rPr lang="pt-BR" dirty="0"/>
              <a:t>falhar, as alterações feitas por qualquer uma das tarefas bem-sucedidas </a:t>
            </a:r>
            <a:r>
              <a:rPr lang="pt-BR" dirty="0" smtClean="0"/>
              <a:t>precisam ser revertidas</a:t>
            </a:r>
            <a:r>
              <a:rPr lang="pt-BR" dirty="0"/>
              <a:t>. Uma </a:t>
            </a:r>
            <a:r>
              <a:rPr lang="pt-BR" dirty="0" smtClean="0"/>
              <a:t>falha resulta no retorno do </a:t>
            </a:r>
            <a:r>
              <a:rPr lang="pt-BR" dirty="0"/>
              <a:t>sistema </a:t>
            </a:r>
            <a:r>
              <a:rPr lang="pt-BR" dirty="0" smtClean="0"/>
              <a:t>ao </a:t>
            </a:r>
            <a:r>
              <a:rPr lang="pt-BR" dirty="0"/>
              <a:t>seu estado original não modificado.</a:t>
            </a:r>
          </a:p>
        </p:txBody>
      </p:sp>
    </p:spTree>
    <p:extLst>
      <p:ext uri="{BB962C8B-B14F-4D97-AF65-F5344CB8AC3E}">
        <p14:creationId xmlns:p14="http://schemas.microsoft.com/office/powerpoint/2010/main" val="369850796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298130764"/>
              </p:ext>
            </p:extLst>
          </p:nvPr>
        </p:nvGraphicFramePr>
        <p:xfrm>
          <a:off x="676275" y="2011363"/>
          <a:ext cx="10753726" cy="3296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Atomicidade</a:t>
                      </a:r>
                      <a:endParaRPr lang="pt-BR" dirty="0"/>
                    </a:p>
                  </a:txBody>
                  <a:tcPr/>
                </a:tc>
                <a:tc>
                  <a:txBody>
                    <a:bodyPr/>
                    <a:lstStyle/>
                    <a:p>
                      <a:r>
                        <a:rPr lang="pt-BR" dirty="0" smtClean="0"/>
                        <a:t>Uma transação deve ser uma unidade atômica de trabalho; ou todas as suas modificações de dados são executadas ou nenhuma delas é executada.</a:t>
                      </a:r>
                      <a:endParaRPr lang="pt-BR" dirty="0"/>
                    </a:p>
                  </a:txBody>
                  <a:tcPr/>
                </a:tc>
              </a:tr>
              <a:tr h="370840">
                <a:tc>
                  <a:txBody>
                    <a:bodyPr/>
                    <a:lstStyle/>
                    <a:p>
                      <a:r>
                        <a:rPr lang="pt-BR" dirty="0" smtClean="0"/>
                        <a:t>Consistência</a:t>
                      </a:r>
                      <a:endParaRPr lang="pt-BR" dirty="0"/>
                    </a:p>
                  </a:txBody>
                  <a:tcPr/>
                </a:tc>
                <a:tc>
                  <a:txBody>
                    <a:bodyPr/>
                    <a:lstStyle/>
                    <a:p>
                      <a:r>
                        <a:rPr lang="pt-BR" dirty="0" smtClean="0"/>
                        <a:t>Refere-se à validade do sistema – antes e após a execução de uma transação,</a:t>
                      </a:r>
                      <a:r>
                        <a:rPr lang="pt-BR" baseline="0" dirty="0" smtClean="0"/>
                        <a:t> o sistema deve estar consistente com as regras de negócio da aplicação</a:t>
                      </a:r>
                      <a:r>
                        <a:rPr lang="pt-BR" dirty="0" smtClean="0"/>
                        <a:t>.</a:t>
                      </a:r>
                      <a:r>
                        <a:rPr lang="pt-BR" baseline="0" dirty="0" smtClean="0"/>
                        <a:t> Restrições de banco de dados ajudam a garantir que um</a:t>
                      </a:r>
                    </a:p>
                    <a:p>
                      <a:r>
                        <a:rPr lang="pt-BR" baseline="0" dirty="0" smtClean="0"/>
                        <a:t>banco de dados está em conformidade com as regras, mas essas restrições não podem codificar todas as regras semânticas.</a:t>
                      </a:r>
                      <a:r>
                        <a:rPr lang="pt-BR" dirty="0" smtClean="0"/>
                        <a:t> </a:t>
                      </a:r>
                      <a:endParaRPr lang="pt-BR" dirty="0"/>
                    </a:p>
                  </a:txBody>
                  <a:tcPr/>
                </a:tc>
              </a:tr>
            </a:tbl>
          </a:graphicData>
        </a:graphic>
      </p:graphicFrame>
    </p:spTree>
    <p:extLst>
      <p:ext uri="{BB962C8B-B14F-4D97-AF65-F5344CB8AC3E}">
        <p14:creationId xmlns:p14="http://schemas.microsoft.com/office/powerpoint/2010/main" val="292897764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634953479"/>
              </p:ext>
            </p:extLst>
          </p:nvPr>
        </p:nvGraphicFramePr>
        <p:xfrm>
          <a:off x="676275" y="2011363"/>
          <a:ext cx="10753726" cy="2473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ACID</a:t>
                      </a:r>
                      <a:endParaRPr lang="pt-BR" dirty="0"/>
                    </a:p>
                  </a:txBody>
                  <a:tcPr/>
                </a:tc>
                <a:tc>
                  <a:txBody>
                    <a:bodyPr/>
                    <a:lstStyle/>
                    <a:p>
                      <a:r>
                        <a:rPr lang="pt-BR" dirty="0" smtClean="0"/>
                        <a:t>Descrição</a:t>
                      </a:r>
                      <a:endParaRPr lang="pt-BR" dirty="0"/>
                    </a:p>
                  </a:txBody>
                  <a:tcPr/>
                </a:tc>
              </a:tr>
              <a:tr h="370840">
                <a:tc>
                  <a:txBody>
                    <a:bodyPr/>
                    <a:lstStyle/>
                    <a:p>
                      <a:r>
                        <a:rPr lang="pt-BR" dirty="0" smtClean="0"/>
                        <a:t>Isolamento</a:t>
                      </a:r>
                      <a:endParaRPr lang="pt-BR" dirty="0"/>
                    </a:p>
                  </a:txBody>
                  <a:tcPr/>
                </a:tc>
                <a:tc>
                  <a:txBody>
                    <a:bodyPr/>
                    <a:lstStyle/>
                    <a:p>
                      <a:r>
                        <a:rPr lang="pt-BR" dirty="0" smtClean="0"/>
                        <a:t>O grau em que uma transação é isolada determina as suas características de desempenho. Os níveis de isolamento mais restritivos têm pior desempenho.</a:t>
                      </a:r>
                      <a:endParaRPr lang="pt-BR" dirty="0"/>
                    </a:p>
                  </a:txBody>
                  <a:tcPr/>
                </a:tc>
              </a:tr>
              <a:tr h="370840">
                <a:tc>
                  <a:txBody>
                    <a:bodyPr/>
                    <a:lstStyle/>
                    <a:p>
                      <a:r>
                        <a:rPr lang="pt-BR" dirty="0" smtClean="0"/>
                        <a:t>Durabilidade</a:t>
                      </a:r>
                      <a:endParaRPr lang="pt-BR" dirty="0"/>
                    </a:p>
                  </a:txBody>
                  <a:tcPr/>
                </a:tc>
                <a:tc>
                  <a:txBody>
                    <a:bodyPr/>
                    <a:lstStyle/>
                    <a:p>
                      <a:r>
                        <a:rPr lang="pt-BR" dirty="0" smtClean="0"/>
                        <a:t>Depois que uma transação tiver sido concluída, seus efeitos ficam permanentemente no sistema. As modificações persistem até mesmo no caso de uma queda do sistema.</a:t>
                      </a:r>
                      <a:endParaRPr lang="pt-BR" dirty="0"/>
                    </a:p>
                  </a:txBody>
                  <a:tcPr/>
                </a:tc>
              </a:tr>
            </a:tbl>
          </a:graphicData>
        </a:graphic>
      </p:graphicFrame>
    </p:spTree>
    <p:extLst>
      <p:ext uri="{BB962C8B-B14F-4D97-AF65-F5344CB8AC3E}">
        <p14:creationId xmlns:p14="http://schemas.microsoft.com/office/powerpoint/2010/main" val="328572246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736839"/>
          </a:xfrm>
        </p:spPr>
        <p:txBody>
          <a:bodyPr>
            <a:normAutofit fontScale="90000"/>
          </a:bodyPr>
          <a:lstStyle/>
          <a:p>
            <a:r>
              <a:rPr lang="pt-BR" dirty="0" smtClean="0"/>
              <a:t>Níveis de Isolamento</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1420286473"/>
              </p:ext>
            </p:extLst>
          </p:nvPr>
        </p:nvGraphicFramePr>
        <p:xfrm>
          <a:off x="676275" y="1378038"/>
          <a:ext cx="10753726" cy="4635308"/>
        </p:xfrm>
        <a:graphic>
          <a:graphicData uri="http://schemas.openxmlformats.org/drawingml/2006/table">
            <a:tbl>
              <a:tblPr firstRow="1" bandRow="1">
                <a:tableStyleId>{5C22544A-7EE6-4342-B048-85BDC9FD1C3A}</a:tableStyleId>
              </a:tblPr>
              <a:tblGrid>
                <a:gridCol w="5376863"/>
                <a:gridCol w="5376863"/>
              </a:tblGrid>
              <a:tr h="429068">
                <a:tc>
                  <a:txBody>
                    <a:bodyPr/>
                    <a:lstStyle/>
                    <a:p>
                      <a:r>
                        <a:rPr lang="pt-BR" dirty="0" smtClean="0"/>
                        <a:t>Nível</a:t>
                      </a:r>
                      <a:endParaRPr lang="pt-BR" dirty="0"/>
                    </a:p>
                  </a:txBody>
                  <a:tcPr/>
                </a:tc>
                <a:tc>
                  <a:txBody>
                    <a:bodyPr/>
                    <a:lstStyle/>
                    <a:p>
                      <a:r>
                        <a:rPr lang="pt-BR" dirty="0" smtClean="0"/>
                        <a:t>Descrição</a:t>
                      </a:r>
                      <a:endParaRPr lang="pt-BR" dirty="0"/>
                    </a:p>
                  </a:txBody>
                  <a:tcPr/>
                </a:tc>
              </a:tr>
              <a:tr h="614122">
                <a:tc>
                  <a:txBody>
                    <a:bodyPr/>
                    <a:lstStyle/>
                    <a:p>
                      <a:r>
                        <a:rPr lang="en-US" i="1" noProof="0" dirty="0" smtClean="0"/>
                        <a:t>Read uncommitted</a:t>
                      </a:r>
                      <a:endParaRPr lang="en-US" i="1" noProof="0" dirty="0"/>
                    </a:p>
                  </a:txBody>
                  <a:tcPr/>
                </a:tc>
                <a:tc>
                  <a:txBody>
                    <a:bodyPr/>
                    <a:lstStyle/>
                    <a:p>
                      <a:r>
                        <a:rPr lang="pt-BR" dirty="0" smtClean="0"/>
                        <a:t>Uma transação pode ver as alterações não confirmadas de outras transações.</a:t>
                      </a:r>
                      <a:endParaRPr lang="pt-BR" dirty="0"/>
                    </a:p>
                  </a:txBody>
                  <a:tcPr/>
                </a:tc>
              </a:tr>
              <a:tr h="1390718">
                <a:tc>
                  <a:txBody>
                    <a:bodyPr/>
                    <a:lstStyle/>
                    <a:p>
                      <a:r>
                        <a:rPr lang="en-US" i="1" noProof="0" dirty="0" smtClean="0"/>
                        <a:t>Read committed</a:t>
                      </a:r>
                      <a:endParaRPr lang="en-US" i="1" noProof="0" dirty="0"/>
                    </a:p>
                  </a:txBody>
                  <a:tcPr/>
                </a:tc>
                <a:tc>
                  <a:txBody>
                    <a:bodyPr/>
                    <a:lstStyle/>
                    <a:p>
                      <a:r>
                        <a:rPr lang="pt-BR" dirty="0" smtClean="0"/>
                        <a:t>Uma transação pode ver apenas as modificações confirmadas, não mudanças feitas por outras transações que ainda estão em andamento. É importante observar que, se uma transação reler dados, não há garantia de que esses dados não tenham sido</a:t>
                      </a:r>
                      <a:r>
                        <a:rPr lang="pt-BR" baseline="0" dirty="0" smtClean="0"/>
                        <a:t> alterados.</a:t>
                      </a:r>
                      <a:endParaRPr lang="pt-BR" dirty="0"/>
                    </a:p>
                  </a:txBody>
                  <a:tcPr/>
                </a:tc>
              </a:tr>
              <a:tr h="1164050">
                <a:tc>
                  <a:txBody>
                    <a:bodyPr/>
                    <a:lstStyle/>
                    <a:p>
                      <a:r>
                        <a:rPr lang="en-US" i="1" noProof="0" dirty="0" smtClean="0"/>
                        <a:t>Repeatable read</a:t>
                      </a:r>
                      <a:endParaRPr lang="en-US" i="1" noProof="0" dirty="0"/>
                    </a:p>
                  </a:txBody>
                  <a:tcPr/>
                </a:tc>
                <a:tc>
                  <a:txBody>
                    <a:bodyPr/>
                    <a:lstStyle/>
                    <a:p>
                      <a:r>
                        <a:rPr lang="pt-BR" dirty="0" smtClean="0"/>
                        <a:t>Dentro de uma transação, uma operação de leitura pode ser realizada várias vezes e sempre vai devolver o mesmo resultado. Essencialmente, a transação está trabalhando com a sua própria cópia dos dados.</a:t>
                      </a:r>
                      <a:endParaRPr lang="pt-BR" dirty="0"/>
                    </a:p>
                  </a:txBody>
                  <a:tcPr/>
                </a:tc>
              </a:tr>
              <a:tr h="429068">
                <a:tc>
                  <a:txBody>
                    <a:bodyPr/>
                    <a:lstStyle/>
                    <a:p>
                      <a:r>
                        <a:rPr lang="en-US" i="1" noProof="0" dirty="0" smtClean="0"/>
                        <a:t>Serializable</a:t>
                      </a:r>
                      <a:endParaRPr lang="en-US" i="1" noProof="0" dirty="0"/>
                    </a:p>
                  </a:txBody>
                  <a:tcPr/>
                </a:tc>
                <a:tc>
                  <a:txBody>
                    <a:bodyPr/>
                    <a:lstStyle/>
                    <a:p>
                      <a:r>
                        <a:rPr lang="pt-BR" dirty="0" smtClean="0"/>
                        <a:t>Apenas uma transação pode operar nos dados num determinado momento. Isso impacta negativamente no</a:t>
                      </a:r>
                      <a:r>
                        <a:rPr lang="pt-BR" baseline="0" dirty="0" smtClean="0"/>
                        <a:t> desempenho da aplicação.</a:t>
                      </a:r>
                      <a:endParaRPr lang="pt-BR" dirty="0"/>
                    </a:p>
                  </a:txBody>
                  <a:tcPr/>
                </a:tc>
              </a:tr>
            </a:tbl>
          </a:graphicData>
        </a:graphic>
      </p:graphicFrame>
    </p:spTree>
    <p:extLst>
      <p:ext uri="{BB962C8B-B14F-4D97-AF65-F5344CB8AC3E}">
        <p14:creationId xmlns:p14="http://schemas.microsoft.com/office/powerpoint/2010/main" val="1335154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Há duas formas possíveis para trabalhar com transações em EJB: a programática e a declarativa.</a:t>
            </a:r>
          </a:p>
          <a:p>
            <a:pPr>
              <a:buFont typeface="Arial" panose="020B0604020202020204" pitchFamily="34" charset="0"/>
              <a:buChar char="•"/>
            </a:pPr>
            <a:r>
              <a:rPr lang="pt-BR" dirty="0"/>
              <a:t> Transações </a:t>
            </a:r>
            <a:r>
              <a:rPr lang="pt-BR" dirty="0" smtClean="0"/>
              <a:t>programáticas</a:t>
            </a:r>
            <a:r>
              <a:rPr lang="en-US" dirty="0" smtClean="0"/>
              <a:t>: </a:t>
            </a:r>
            <a:r>
              <a:rPr lang="en-US" i="1" dirty="0" smtClean="0"/>
              <a:t>bean-managed transactions </a:t>
            </a:r>
            <a:r>
              <a:rPr lang="en-US" dirty="0" smtClean="0"/>
              <a:t>(BMTs)</a:t>
            </a:r>
          </a:p>
          <a:p>
            <a:pPr>
              <a:buFont typeface="Arial" panose="020B0604020202020204" pitchFamily="34" charset="0"/>
              <a:buChar char="•"/>
            </a:pPr>
            <a:r>
              <a:rPr lang="en-US" dirty="0"/>
              <a:t> </a:t>
            </a:r>
            <a:r>
              <a:rPr lang="pt-BR" dirty="0"/>
              <a:t>Transações declarativas: </a:t>
            </a:r>
            <a:r>
              <a:rPr lang="en-US" i="1" dirty="0" smtClean="0"/>
              <a:t>container-managed transactions </a:t>
            </a:r>
            <a:r>
              <a:rPr lang="en-US" dirty="0" smtClean="0"/>
              <a:t>(CMTs), </a:t>
            </a:r>
            <a:r>
              <a:rPr lang="pt-BR" dirty="0" smtClean="0"/>
              <a:t>que é o </a:t>
            </a:r>
            <a:r>
              <a:rPr lang="pt-BR" i="1" dirty="0" smtClean="0"/>
              <a:t>default</a:t>
            </a:r>
            <a:r>
              <a:rPr lang="pt-BR" dirty="0" smtClean="0"/>
              <a:t>.</a:t>
            </a:r>
          </a:p>
          <a:p>
            <a:pPr>
              <a:buFont typeface="Arial" panose="020B0604020202020204" pitchFamily="34" charset="0"/>
              <a:buChar char="•"/>
            </a:pPr>
            <a:r>
              <a:rPr lang="pt-BR" i="1" dirty="0"/>
              <a:t> </a:t>
            </a:r>
            <a:r>
              <a:rPr lang="en-US" i="1" dirty="0"/>
              <a:t>Stateful, stateless, </a:t>
            </a:r>
            <a:r>
              <a:rPr lang="en-US" i="1" dirty="0" smtClean="0"/>
              <a:t>singleton e message-driven beans</a:t>
            </a:r>
            <a:r>
              <a:rPr lang="en-US" dirty="0" smtClean="0"/>
              <a:t> </a:t>
            </a:r>
            <a:r>
              <a:rPr lang="pt-BR" dirty="0" smtClean="0"/>
              <a:t>suportam</a:t>
            </a:r>
            <a:r>
              <a:rPr lang="en-US" dirty="0" smtClean="0"/>
              <a:t> BMTs e CMTs.</a:t>
            </a:r>
          </a:p>
          <a:p>
            <a:pPr>
              <a:buFont typeface="Arial" panose="020B0604020202020204" pitchFamily="34" charset="0"/>
              <a:buChar char="•"/>
            </a:pPr>
            <a:r>
              <a:rPr lang="en-US" dirty="0"/>
              <a:t> </a:t>
            </a:r>
            <a:r>
              <a:rPr lang="pt-BR" dirty="0"/>
              <a:t>Por </a:t>
            </a:r>
            <a:r>
              <a:rPr lang="pt-BR" i="1" dirty="0" smtClean="0"/>
              <a:t>default</a:t>
            </a:r>
            <a:r>
              <a:rPr lang="pt-BR" dirty="0" smtClean="0"/>
              <a:t>, </a:t>
            </a:r>
            <a:r>
              <a:rPr lang="pt-BR" dirty="0"/>
              <a:t>EJBs </a:t>
            </a:r>
            <a:r>
              <a:rPr lang="pt-BR" dirty="0" smtClean="0"/>
              <a:t>utilizam CMTs e os </a:t>
            </a:r>
            <a:r>
              <a:rPr lang="pt-BR" i="1" dirty="0" smtClean="0"/>
              <a:t>beans</a:t>
            </a:r>
            <a:r>
              <a:rPr lang="pt-BR" dirty="0" smtClean="0"/>
              <a:t> ou participam </a:t>
            </a:r>
            <a:r>
              <a:rPr lang="pt-BR" dirty="0"/>
              <a:t>de uma transação existente, se </a:t>
            </a:r>
            <a:r>
              <a:rPr lang="pt-BR" dirty="0" smtClean="0"/>
              <a:t>uma já foi iniciada, </a:t>
            </a:r>
            <a:r>
              <a:rPr lang="pt-BR" dirty="0"/>
              <a:t>ou </a:t>
            </a:r>
            <a:r>
              <a:rPr lang="pt-BR" dirty="0" smtClean="0"/>
              <a:t>iniciam </a:t>
            </a:r>
            <a:r>
              <a:rPr lang="pt-BR" dirty="0"/>
              <a:t>uma nova transação</a:t>
            </a:r>
            <a:r>
              <a:rPr lang="pt-BR" dirty="0" smtClean="0"/>
              <a:t>. Esse é o comportamento padrão e não é preciso nenhuma configuração adicional para isso.</a:t>
            </a:r>
            <a:endParaRPr lang="pt-BR" dirty="0"/>
          </a:p>
        </p:txBody>
      </p:sp>
    </p:spTree>
    <p:extLst>
      <p:ext uri="{BB962C8B-B14F-4D97-AF65-F5344CB8AC3E}">
        <p14:creationId xmlns:p14="http://schemas.microsoft.com/office/powerpoint/2010/main" val="29009918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a:t>
            </a:r>
            <a:r>
              <a:rPr lang="pt-BR" dirty="0"/>
              <a:t>–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JTA </a:t>
            </a:r>
            <a:r>
              <a:rPr lang="pt-BR" dirty="0"/>
              <a:t>- </a:t>
            </a:r>
            <a:r>
              <a:rPr lang="pt-BR" i="1" dirty="0"/>
              <a:t>Java Transaction </a:t>
            </a:r>
            <a:r>
              <a:rPr lang="pt-BR" i="1" dirty="0" smtClean="0"/>
              <a:t>API</a:t>
            </a:r>
            <a:r>
              <a:rPr lang="pt-BR" dirty="0" smtClean="0"/>
              <a:t>. Se você estiver utilizando BMTs, você está usando JTA.</a:t>
            </a:r>
          </a:p>
          <a:p>
            <a:pPr>
              <a:buFont typeface="Arial" panose="020B0604020202020204" pitchFamily="34" charset="0"/>
              <a:buChar char="•"/>
            </a:pPr>
            <a:r>
              <a:rPr lang="pt-BR" dirty="0"/>
              <a:t> </a:t>
            </a:r>
            <a:r>
              <a:rPr lang="pt-BR" dirty="0" smtClean="0"/>
              <a:t>Níveis de isolamento não é especificado no padrão Java EE. Assim, dependem de cada </a:t>
            </a:r>
            <a:r>
              <a:rPr lang="pt-BR" i="1" dirty="0" smtClean="0"/>
              <a:t>container</a:t>
            </a:r>
            <a:r>
              <a:rPr lang="pt-BR" dirty="0" smtClean="0"/>
              <a:t>. Geralmente, níveis de isolamento são configurados na definição dos </a:t>
            </a:r>
            <a:r>
              <a:rPr lang="en-US" i="1" dirty="0" smtClean="0"/>
              <a:t>data sources</a:t>
            </a:r>
            <a:r>
              <a:rPr lang="pt-BR" dirty="0" smtClean="0"/>
              <a:t>.</a:t>
            </a:r>
          </a:p>
        </p:txBody>
      </p:sp>
    </p:spTree>
    <p:extLst>
      <p:ext uri="{BB962C8B-B14F-4D97-AF65-F5344CB8AC3E}">
        <p14:creationId xmlns:p14="http://schemas.microsoft.com/office/powerpoint/2010/main" val="2134323344"/>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sp>
        <p:nvSpPr>
          <p:cNvPr id="13" name="Espaço Reservado para Conteúdo 12"/>
          <p:cNvSpPr>
            <a:spLocks noGrp="1"/>
          </p:cNvSpPr>
          <p:nvPr>
            <p:ph sz="half" idx="1"/>
          </p:nvPr>
        </p:nvSpPr>
        <p:spPr/>
        <p:txBody>
          <a:bodyPr/>
          <a:lstStyle/>
          <a:p>
            <a:pPr>
              <a:buFont typeface="Arial" panose="020B0604020202020204" pitchFamily="34" charset="0"/>
              <a:buChar char="•"/>
            </a:pPr>
            <a:r>
              <a:rPr lang="pt-BR" dirty="0" smtClean="0"/>
              <a:t> O </a:t>
            </a:r>
            <a:r>
              <a:rPr lang="pt-BR" dirty="0"/>
              <a:t>gerenciador de transações interage com um ou mais gestores de recursos que se comunicam, em última instância, com </a:t>
            </a:r>
            <a:r>
              <a:rPr lang="pt-BR" dirty="0" smtClean="0"/>
              <a:t>um </a:t>
            </a:r>
            <a:r>
              <a:rPr lang="pt-BR" dirty="0"/>
              <a:t>banco de </a:t>
            </a:r>
            <a:r>
              <a:rPr lang="pt-BR" dirty="0" smtClean="0"/>
              <a:t>dados.</a:t>
            </a:r>
          </a:p>
          <a:p>
            <a:pPr>
              <a:buFont typeface="Arial" panose="020B0604020202020204" pitchFamily="34" charset="0"/>
              <a:buChar char="•"/>
            </a:pPr>
            <a:r>
              <a:rPr lang="pt-BR" dirty="0"/>
              <a:t> </a:t>
            </a:r>
            <a:r>
              <a:rPr lang="pt-BR" dirty="0" smtClean="0"/>
              <a:t>No </a:t>
            </a:r>
            <a:r>
              <a:rPr lang="pt-BR" dirty="0"/>
              <a:t>caso de um banco de dados </a:t>
            </a:r>
            <a:r>
              <a:rPr lang="pt-BR" i="1" dirty="0"/>
              <a:t>Oracle</a:t>
            </a:r>
            <a:r>
              <a:rPr lang="pt-BR" dirty="0"/>
              <a:t>, o gerenciador de recursos é o </a:t>
            </a:r>
            <a:r>
              <a:rPr lang="pt-BR" i="1" dirty="0"/>
              <a:t>driver</a:t>
            </a:r>
            <a:r>
              <a:rPr lang="pt-BR" dirty="0"/>
              <a:t> JDBC fornecido pela Oracle.</a:t>
            </a:r>
          </a:p>
          <a:p>
            <a:endParaRPr lang="pt-BR" dirty="0"/>
          </a:p>
        </p:txBody>
      </p:sp>
      <p:pic>
        <p:nvPicPr>
          <p:cNvPr id="15" name="Espaço Reservado para Conteúdo 14"/>
          <p:cNvPicPr>
            <a:picLocks noGrp="1" noChangeAspect="1"/>
          </p:cNvPicPr>
          <p:nvPr>
            <p:ph sz="half" idx="2"/>
          </p:nvPr>
        </p:nvPicPr>
        <p:blipFill>
          <a:blip r:embed="rId2"/>
          <a:stretch>
            <a:fillRect/>
          </a:stretch>
        </p:blipFill>
        <p:spPr>
          <a:xfrm>
            <a:off x="5552712" y="2371622"/>
            <a:ext cx="6324114" cy="2354925"/>
          </a:xfrm>
          <a:prstGeom prst="rect">
            <a:avLst/>
          </a:prstGeom>
        </p:spPr>
      </p:pic>
    </p:spTree>
    <p:extLst>
      <p:ext uri="{BB962C8B-B14F-4D97-AF65-F5344CB8AC3E}">
        <p14:creationId xmlns:p14="http://schemas.microsoft.com/office/powerpoint/2010/main" val="296089138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Transações –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interação de um EJB com um gerenciador de transação é via JTA.</a:t>
            </a:r>
          </a:p>
          <a:p>
            <a:pPr>
              <a:buFont typeface="Arial" panose="020B0604020202020204" pitchFamily="34" charset="0"/>
              <a:buChar char="•"/>
            </a:pPr>
            <a:r>
              <a:rPr lang="pt-BR" dirty="0"/>
              <a:t> </a:t>
            </a:r>
            <a:r>
              <a:rPr lang="pt-BR" dirty="0" smtClean="0"/>
              <a:t>JTA suporta apenas comunicação síncrona entre a aplicação e o recurso.</a:t>
            </a:r>
          </a:p>
          <a:p>
            <a:pPr>
              <a:buFont typeface="Arial" panose="020B0604020202020204" pitchFamily="34" charset="0"/>
              <a:buChar char="•"/>
            </a:pPr>
            <a:r>
              <a:rPr lang="pt-BR" dirty="0"/>
              <a:t> </a:t>
            </a:r>
            <a:r>
              <a:rPr lang="pt-BR" dirty="0" smtClean="0"/>
              <a:t>Uma transação que utiliza um único recurso é chamada </a:t>
            </a:r>
            <a:r>
              <a:rPr lang="pt-BR" i="1" dirty="0" smtClean="0"/>
              <a:t>local </a:t>
            </a:r>
            <a:r>
              <a:rPr lang="en-US" i="1" dirty="0" smtClean="0"/>
              <a:t>transaction</a:t>
            </a:r>
            <a:r>
              <a:rPr lang="pt-BR" dirty="0" smtClean="0"/>
              <a:t>. Porém, aplicações </a:t>
            </a:r>
            <a:r>
              <a:rPr lang="pt-BR" i="1" dirty="0" smtClean="0"/>
              <a:t>enterprise</a:t>
            </a:r>
            <a:r>
              <a:rPr lang="pt-BR" dirty="0" smtClean="0"/>
              <a:t> podem utilizar mais de um recurso (múltiplos bancos de dados e sistemas legados).</a:t>
            </a:r>
            <a:endParaRPr lang="pt-BR" dirty="0"/>
          </a:p>
        </p:txBody>
      </p:sp>
    </p:spTree>
    <p:extLst>
      <p:ext uri="{BB962C8B-B14F-4D97-AF65-F5344CB8AC3E}">
        <p14:creationId xmlns:p14="http://schemas.microsoft.com/office/powerpoint/2010/main" val="22469123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Transações -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71748" y="2807594"/>
            <a:ext cx="6943725" cy="3495675"/>
          </a:xfrm>
          <a:prstGeom prst="rect">
            <a:avLst/>
          </a:prstGeom>
        </p:spPr>
      </p:pic>
      <p:sp>
        <p:nvSpPr>
          <p:cNvPr id="8" name="Espaço Reservado para Conteúdo 7"/>
          <p:cNvSpPr>
            <a:spLocks noGrp="1"/>
          </p:cNvSpPr>
          <p:nvPr>
            <p:ph sz="half" idx="4294967295"/>
          </p:nvPr>
        </p:nvSpPr>
        <p:spPr>
          <a:xfrm>
            <a:off x="412125" y="1998663"/>
            <a:ext cx="11779876" cy="808931"/>
          </a:xfrm>
        </p:spPr>
        <p:txBody>
          <a:bodyPr/>
          <a:lstStyle/>
          <a:p>
            <a:pPr>
              <a:buFont typeface="Arial" panose="020B0604020202020204" pitchFamily="34" charset="0"/>
              <a:buChar char="•"/>
            </a:pPr>
            <a:r>
              <a:rPr lang="pt-BR" dirty="0" smtClean="0"/>
              <a:t> A coordenação entre dois ou mais recursos é realizada através do uso </a:t>
            </a:r>
            <a:r>
              <a:rPr lang="pt-BR" dirty="0"/>
              <a:t>do protocolo </a:t>
            </a:r>
            <a:r>
              <a:rPr lang="en-US" i="1" dirty="0" smtClean="0"/>
              <a:t>two-phase commit</a:t>
            </a:r>
            <a:r>
              <a:rPr lang="pt-BR" dirty="0" smtClean="0"/>
              <a:t>.</a:t>
            </a:r>
            <a:endParaRPr lang="pt-BR" dirty="0"/>
          </a:p>
        </p:txBody>
      </p:sp>
    </p:spTree>
    <p:extLst>
      <p:ext uri="{BB962C8B-B14F-4D97-AF65-F5344CB8AC3E}">
        <p14:creationId xmlns:p14="http://schemas.microsoft.com/office/powerpoint/2010/main" val="39769397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Two-phase Commit</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Possui duas fases.</a:t>
            </a:r>
          </a:p>
          <a:p>
            <a:pPr>
              <a:buFont typeface="Arial" panose="020B0604020202020204" pitchFamily="34" charset="0"/>
              <a:buChar char="•"/>
            </a:pPr>
            <a:r>
              <a:rPr lang="pt-BR" dirty="0"/>
              <a:t> Na primeira fase, </a:t>
            </a:r>
            <a:r>
              <a:rPr lang="pt-BR" dirty="0" smtClean="0"/>
              <a:t>o gerenciador </a:t>
            </a:r>
            <a:r>
              <a:rPr lang="pt-BR" dirty="0"/>
              <a:t>de transações </a:t>
            </a:r>
            <a:r>
              <a:rPr lang="pt-BR" dirty="0" smtClean="0"/>
              <a:t>“pergunta” aos gerenciadores de recursos </a:t>
            </a:r>
            <a:r>
              <a:rPr lang="pt-BR" dirty="0"/>
              <a:t>se eles estão prontos para </a:t>
            </a:r>
            <a:r>
              <a:rPr lang="pt-BR" dirty="0" smtClean="0"/>
              <a:t>o </a:t>
            </a:r>
            <a:r>
              <a:rPr lang="pt-BR" i="1" dirty="0" smtClean="0"/>
              <a:t>commit</a:t>
            </a:r>
            <a:r>
              <a:rPr lang="pt-BR" dirty="0" smtClean="0"/>
              <a:t>.</a:t>
            </a:r>
          </a:p>
          <a:p>
            <a:pPr>
              <a:buFont typeface="Arial" panose="020B0604020202020204" pitchFamily="34" charset="0"/>
              <a:buChar char="•"/>
            </a:pPr>
            <a:r>
              <a:rPr lang="pt-BR" dirty="0"/>
              <a:t> </a:t>
            </a:r>
            <a:r>
              <a:rPr lang="pt-BR" dirty="0" smtClean="0"/>
              <a:t>Na segunda</a:t>
            </a:r>
            <a:r>
              <a:rPr lang="pt-BR" dirty="0"/>
              <a:t>, </a:t>
            </a:r>
            <a:r>
              <a:rPr lang="pt-BR" dirty="0" smtClean="0"/>
              <a:t>se </a:t>
            </a:r>
            <a:r>
              <a:rPr lang="pt-BR" dirty="0"/>
              <a:t>todos os gestores de recursos </a:t>
            </a:r>
            <a:r>
              <a:rPr lang="pt-BR" dirty="0" smtClean="0"/>
              <a:t>responderem </a:t>
            </a:r>
            <a:r>
              <a:rPr lang="pt-BR" dirty="0"/>
              <a:t>afirmativamente, o gerenciador de transações, em seguida, emite uma mensagem </a:t>
            </a:r>
            <a:r>
              <a:rPr lang="pt-BR" dirty="0" smtClean="0"/>
              <a:t>para </a:t>
            </a:r>
            <a:r>
              <a:rPr lang="pt-BR" dirty="0"/>
              <a:t>cada gerenciador de </a:t>
            </a:r>
            <a:r>
              <a:rPr lang="pt-BR" dirty="0" smtClean="0"/>
              <a:t>recursos realizar o </a:t>
            </a:r>
            <a:r>
              <a:rPr lang="pt-BR" i="1" dirty="0" smtClean="0"/>
              <a:t>commit</a:t>
            </a:r>
            <a:r>
              <a:rPr lang="pt-BR" dirty="0" smtClean="0"/>
              <a:t>.</a:t>
            </a:r>
          </a:p>
          <a:p>
            <a:pPr>
              <a:buFont typeface="Arial" panose="020B0604020202020204" pitchFamily="34" charset="0"/>
              <a:buChar char="•"/>
            </a:pPr>
            <a:r>
              <a:rPr lang="pt-BR" dirty="0"/>
              <a:t> Se qualquer um dos gestores de recursos responde negativamente, a transação </a:t>
            </a:r>
            <a:r>
              <a:rPr lang="pt-BR" dirty="0" smtClean="0"/>
              <a:t>é revertida (o </a:t>
            </a:r>
            <a:r>
              <a:rPr lang="pt-BR" i="1" dirty="0" smtClean="0"/>
              <a:t>rollback</a:t>
            </a:r>
            <a:r>
              <a:rPr lang="pt-BR" dirty="0" smtClean="0"/>
              <a:t> é realizado).</a:t>
            </a:r>
            <a:endParaRPr lang="pt-BR" dirty="0"/>
          </a:p>
        </p:txBody>
      </p:sp>
    </p:spTree>
    <p:extLst>
      <p:ext uri="{BB962C8B-B14F-4D97-AF65-F5344CB8AC3E}">
        <p14:creationId xmlns:p14="http://schemas.microsoft.com/office/powerpoint/2010/main" val="401203001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Two-phase Commit</a:t>
            </a:r>
          </a:p>
        </p:txBody>
      </p:sp>
      <p:pic>
        <p:nvPicPr>
          <p:cNvPr id="4" name="Espaço Reservado para Conteúdo 3"/>
          <p:cNvPicPr>
            <a:picLocks noGrp="1" noChangeAspect="1"/>
          </p:cNvPicPr>
          <p:nvPr>
            <p:ph idx="1"/>
          </p:nvPr>
        </p:nvPicPr>
        <p:blipFill>
          <a:blip r:embed="rId2"/>
          <a:stretch>
            <a:fillRect/>
          </a:stretch>
        </p:blipFill>
        <p:spPr>
          <a:xfrm>
            <a:off x="1924318" y="2157731"/>
            <a:ext cx="8498083" cy="4133906"/>
          </a:xfrm>
          <a:prstGeom prst="rect">
            <a:avLst/>
          </a:prstGeom>
        </p:spPr>
      </p:pic>
    </p:spTree>
    <p:extLst>
      <p:ext uri="{BB962C8B-B14F-4D97-AF65-F5344CB8AC3E}">
        <p14:creationId xmlns:p14="http://schemas.microsoft.com/office/powerpoint/2010/main" val="2681691832"/>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smtClean="0"/>
              <a:t>container</a:t>
            </a:r>
            <a:r>
              <a:rPr lang="pt-BR" dirty="0" smtClean="0"/>
              <a:t> </a:t>
            </a:r>
            <a:r>
              <a:rPr lang="pt-BR" dirty="0"/>
              <a:t>inicia uma </a:t>
            </a:r>
            <a:r>
              <a:rPr lang="pt-BR" dirty="0" smtClean="0"/>
              <a:t>transação JTA antes </a:t>
            </a:r>
            <a:r>
              <a:rPr lang="pt-BR" dirty="0"/>
              <a:t>de um método ser invocado, invoca o método, e, dependendo do que </a:t>
            </a:r>
            <a:r>
              <a:rPr lang="pt-BR" dirty="0" smtClean="0"/>
              <a:t>aconteceu durante </a:t>
            </a:r>
            <a:r>
              <a:rPr lang="pt-BR" dirty="0"/>
              <a:t>a invocação </a:t>
            </a:r>
            <a:r>
              <a:rPr lang="pt-BR" dirty="0" smtClean="0"/>
              <a:t>do </a:t>
            </a:r>
            <a:r>
              <a:rPr lang="pt-BR" dirty="0"/>
              <a:t>método, confirma ou reverte a transação gerenciada</a:t>
            </a:r>
            <a:r>
              <a:rPr lang="pt-BR" dirty="0" smtClean="0"/>
              <a:t>.</a:t>
            </a:r>
          </a:p>
          <a:p>
            <a:pPr>
              <a:buFont typeface="Arial" panose="020B0604020202020204" pitchFamily="34" charset="0"/>
              <a:buChar char="•"/>
            </a:pPr>
            <a:r>
              <a:rPr lang="pt-BR" dirty="0"/>
              <a:t> </a:t>
            </a:r>
            <a:r>
              <a:rPr lang="pt-BR" dirty="0" smtClean="0"/>
              <a:t>Tudo que você tem que fazer é dizer ao </a:t>
            </a:r>
            <a:r>
              <a:rPr lang="pt-BR" i="1" dirty="0" smtClean="0"/>
              <a:t>container </a:t>
            </a:r>
            <a:r>
              <a:rPr lang="pt-BR" dirty="0" smtClean="0"/>
              <a:t>como gerenciar a transação utilizando anotações (ou, alternativamente, utilizar </a:t>
            </a:r>
            <a:r>
              <a:rPr lang="en-US" i="1" dirty="0" smtClean="0"/>
              <a:t>deployment descriptors</a:t>
            </a:r>
            <a:r>
              <a:rPr lang="pt-BR" dirty="0" smtClean="0"/>
              <a:t>).</a:t>
            </a:r>
          </a:p>
          <a:p>
            <a:pPr>
              <a:buFont typeface="Arial" panose="020B0604020202020204" pitchFamily="34" charset="0"/>
              <a:buChar char="•"/>
            </a:pPr>
            <a:r>
              <a:rPr lang="pt-BR" dirty="0"/>
              <a:t> </a:t>
            </a:r>
            <a:r>
              <a:rPr lang="pt-BR" dirty="0" smtClean="0"/>
              <a:t>O </a:t>
            </a:r>
            <a:r>
              <a:rPr lang="pt-BR" i="1" dirty="0" smtClean="0"/>
              <a:t>container</a:t>
            </a:r>
            <a:r>
              <a:rPr lang="pt-BR" dirty="0" smtClean="0"/>
              <a:t> assume por padrão que CMTs são utilizadas em todos os métodos de negócio.</a:t>
            </a:r>
          </a:p>
          <a:p>
            <a:pPr>
              <a:buFont typeface="Arial" panose="020B0604020202020204" pitchFamily="34" charset="0"/>
              <a:buChar char="•"/>
            </a:pPr>
            <a:r>
              <a:rPr lang="pt-BR" dirty="0" smtClean="0"/>
              <a:t> Como vamos ver em detalhes, as anotações @</a:t>
            </a:r>
            <a:r>
              <a:rPr lang="pt-BR" i="1" dirty="0" smtClean="0"/>
              <a:t>TransactionManagement</a:t>
            </a:r>
            <a:r>
              <a:rPr lang="pt-BR" dirty="0" smtClean="0"/>
              <a:t> e @</a:t>
            </a:r>
            <a:r>
              <a:rPr lang="pt-BR" i="1" dirty="0" smtClean="0"/>
              <a:t>TransactionAttribute</a:t>
            </a:r>
            <a:r>
              <a:rPr lang="pt-BR" dirty="0" smtClean="0"/>
              <a:t> são utilizadas para gerenciamento de transações CMT.</a:t>
            </a:r>
            <a:endParaRPr lang="pt-BR" dirty="0"/>
          </a:p>
        </p:txBody>
      </p:sp>
    </p:spTree>
    <p:extLst>
      <p:ext uri="{BB962C8B-B14F-4D97-AF65-F5344CB8AC3E}">
        <p14:creationId xmlns:p14="http://schemas.microsoft.com/office/powerpoint/2010/main" val="88962125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8261404" y="542282"/>
            <a:ext cx="3383280" cy="681211"/>
          </a:xfrm>
        </p:spPr>
        <p:txBody>
          <a:bodyPr/>
          <a:lstStyle/>
          <a:p>
            <a:r>
              <a:rPr lang="pt-BR" dirty="0"/>
              <a:t>CMTs</a:t>
            </a:r>
          </a:p>
        </p:txBody>
      </p:sp>
      <p:pic>
        <p:nvPicPr>
          <p:cNvPr id="9" name="Espaço Reservado para Conteúdo 8"/>
          <p:cNvPicPr>
            <a:picLocks noGrp="1" noChangeAspect="1"/>
          </p:cNvPicPr>
          <p:nvPr>
            <p:ph idx="1"/>
          </p:nvPr>
        </p:nvPicPr>
        <p:blipFill>
          <a:blip r:embed="rId2"/>
          <a:stretch>
            <a:fillRect/>
          </a:stretch>
        </p:blipFill>
        <p:spPr>
          <a:xfrm>
            <a:off x="120702" y="1629199"/>
            <a:ext cx="7297529" cy="833323"/>
          </a:xfrm>
          <a:prstGeom prst="rect">
            <a:avLst/>
          </a:prstGeom>
        </p:spPr>
      </p:pic>
      <p:sp>
        <p:nvSpPr>
          <p:cNvPr id="10" name="Espaço Reservado para Texto 9"/>
          <p:cNvSpPr>
            <a:spLocks noGrp="1"/>
          </p:cNvSpPr>
          <p:nvPr>
            <p:ph type="body" sz="half" idx="2"/>
          </p:nvPr>
        </p:nvSpPr>
        <p:spPr>
          <a:xfrm>
            <a:off x="8275982" y="1378039"/>
            <a:ext cx="3398520" cy="5061398"/>
          </a:xfrm>
        </p:spPr>
        <p:txBody>
          <a:bodyPr>
            <a:normAutofit lnSpcReduction="10000"/>
          </a:bodyPr>
          <a:lstStyle/>
          <a:p>
            <a:pPr marL="285750" indent="-285750">
              <a:buFont typeface="Arial" panose="020B0604020202020204" pitchFamily="34" charset="0"/>
              <a:buChar char="•"/>
            </a:pPr>
            <a:r>
              <a:rPr lang="pt-BR" sz="2000" dirty="0" smtClean="0"/>
              <a:t>A anotação @TransactionManagement informa que as transações no </a:t>
            </a:r>
            <a:r>
              <a:rPr lang="pt-BR" sz="2000" i="1" dirty="0" smtClean="0"/>
              <a:t>bean</a:t>
            </a:r>
            <a:r>
              <a:rPr lang="pt-BR" sz="2000" dirty="0" smtClean="0"/>
              <a:t> serão gerenciadas pelo </a:t>
            </a:r>
            <a:r>
              <a:rPr lang="pt-BR" sz="2000" i="1" dirty="0" smtClean="0"/>
              <a:t>container</a:t>
            </a:r>
            <a:r>
              <a:rPr lang="pt-BR" sz="2000" dirty="0" smtClean="0"/>
              <a:t> (esse já é o padrão e não precisaria ser anotado).</a:t>
            </a:r>
          </a:p>
          <a:p>
            <a:pPr marL="285750" indent="-285750">
              <a:buFont typeface="Arial" panose="020B0604020202020204" pitchFamily="34" charset="0"/>
              <a:buChar char="•"/>
            </a:pPr>
            <a:r>
              <a:rPr lang="pt-BR" sz="2000" dirty="0" smtClean="0"/>
              <a:t>A anotação @TransactionAttribute com o valor REQUIRED informa que o método </a:t>
            </a:r>
            <a:r>
              <a:rPr lang="pt-BR" sz="2000" i="1" dirty="0" smtClean="0"/>
              <a:t>placeSnagItOrder</a:t>
            </a:r>
            <a:r>
              <a:rPr lang="pt-BR" sz="2000" dirty="0" smtClean="0"/>
              <a:t> deve ser invocado dentro de uma transação (esse já é o padrão e não precisaria ser anotado).</a:t>
            </a:r>
          </a:p>
          <a:p>
            <a:pPr marL="285750" indent="-285750">
              <a:buFont typeface="Arial" panose="020B0604020202020204" pitchFamily="34" charset="0"/>
              <a:buChar char="•"/>
            </a:pPr>
            <a:endParaRPr lang="pt-BR" sz="2000" dirty="0"/>
          </a:p>
        </p:txBody>
      </p:sp>
      <p:pic>
        <p:nvPicPr>
          <p:cNvPr id="11" name="Imagem 10"/>
          <p:cNvPicPr>
            <a:picLocks noChangeAspect="1"/>
          </p:cNvPicPr>
          <p:nvPr/>
        </p:nvPicPr>
        <p:blipFill>
          <a:blip r:embed="rId3"/>
          <a:stretch>
            <a:fillRect/>
          </a:stretch>
        </p:blipFill>
        <p:spPr>
          <a:xfrm>
            <a:off x="120702" y="2903731"/>
            <a:ext cx="7106276" cy="1423570"/>
          </a:xfrm>
          <a:prstGeom prst="rect">
            <a:avLst/>
          </a:prstGeom>
        </p:spPr>
      </p:pic>
    </p:spTree>
    <p:extLst>
      <p:ext uri="{BB962C8B-B14F-4D97-AF65-F5344CB8AC3E}">
        <p14:creationId xmlns:p14="http://schemas.microsoft.com/office/powerpoint/2010/main" val="4104821140"/>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anotação @</a:t>
            </a:r>
            <a:r>
              <a:rPr lang="pt-BR" i="1" dirty="0"/>
              <a:t>TransactionAttribute</a:t>
            </a:r>
            <a:r>
              <a:rPr lang="pt-BR" dirty="0"/>
              <a:t> informa ao </a:t>
            </a:r>
            <a:r>
              <a:rPr lang="pt-BR" i="1" dirty="0"/>
              <a:t>container</a:t>
            </a:r>
            <a:r>
              <a:rPr lang="pt-BR" dirty="0"/>
              <a:t> como lidar com as </a:t>
            </a:r>
            <a:r>
              <a:rPr lang="pt-BR" dirty="0" smtClean="0"/>
              <a:t>transações, inclusive </a:t>
            </a:r>
            <a:r>
              <a:rPr lang="pt-BR" dirty="0"/>
              <a:t>quando começar uma nova transação, quando a aderir a uma transação </a:t>
            </a:r>
            <a:r>
              <a:rPr lang="pt-BR" dirty="0" smtClean="0"/>
              <a:t>existente, e </a:t>
            </a:r>
            <a:r>
              <a:rPr lang="pt-BR" dirty="0"/>
              <a:t>assim por </a:t>
            </a:r>
            <a:r>
              <a:rPr lang="pt-BR" dirty="0" smtClean="0"/>
              <a:t>diante.</a:t>
            </a:r>
          </a:p>
          <a:p>
            <a:pPr>
              <a:buFont typeface="Arial" panose="020B0604020202020204" pitchFamily="34" charset="0"/>
              <a:buChar char="•"/>
            </a:pPr>
            <a:r>
              <a:rPr lang="pt-BR" dirty="0"/>
              <a:t> </a:t>
            </a:r>
            <a:r>
              <a:rPr lang="pt-BR" dirty="0" smtClean="0"/>
              <a:t>Essa </a:t>
            </a:r>
            <a:r>
              <a:rPr lang="pt-BR" dirty="0"/>
              <a:t>anotação pode ser aplicada a qualquer método individual de um </a:t>
            </a:r>
            <a:r>
              <a:rPr lang="pt-BR" i="1" dirty="0"/>
              <a:t>bean</a:t>
            </a:r>
            <a:r>
              <a:rPr lang="pt-BR" dirty="0"/>
              <a:t> CMT ou para a totalidade do bean. Se a anotação é aplicada no nível do </a:t>
            </a:r>
            <a:r>
              <a:rPr lang="pt-BR" i="1" dirty="0"/>
              <a:t>bean</a:t>
            </a:r>
            <a:r>
              <a:rPr lang="pt-BR" dirty="0"/>
              <a:t> todos os métodos de negócios do </a:t>
            </a:r>
            <a:r>
              <a:rPr lang="pt-BR" i="1" dirty="0"/>
              <a:t>bean</a:t>
            </a:r>
            <a:r>
              <a:rPr lang="pt-BR" dirty="0"/>
              <a:t> irão herdar o valor do atributo de transação </a:t>
            </a:r>
            <a:r>
              <a:rPr lang="pt-BR" dirty="0" smtClean="0"/>
              <a:t>especificado </a:t>
            </a:r>
            <a:r>
              <a:rPr lang="pt-BR" dirty="0"/>
              <a:t>por ele.</a:t>
            </a:r>
          </a:p>
        </p:txBody>
      </p:sp>
    </p:spTree>
    <p:extLst>
      <p:ext uri="{BB962C8B-B14F-4D97-AF65-F5344CB8AC3E}">
        <p14:creationId xmlns:p14="http://schemas.microsoft.com/office/powerpoint/2010/main" val="103555798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562340347"/>
              </p:ext>
            </p:extLst>
          </p:nvPr>
        </p:nvGraphicFramePr>
        <p:xfrm>
          <a:off x="676275" y="2011361"/>
          <a:ext cx="10753725" cy="3243218"/>
        </p:xfrm>
        <a:graphic>
          <a:graphicData uri="http://schemas.openxmlformats.org/drawingml/2006/table">
            <a:tbl>
              <a:tblPr firstRow="1" bandRow="1">
                <a:tableStyleId>{5C22544A-7EE6-4342-B048-85BDC9FD1C3A}</a:tableStyleId>
              </a:tblPr>
              <a:tblGrid>
                <a:gridCol w="2144198"/>
                <a:gridCol w="3039414"/>
                <a:gridCol w="5570113"/>
              </a:tblGrid>
              <a:tr h="423533">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417731">
                <a:tc rowSpan="2">
                  <a:txBody>
                    <a:bodyPr/>
                    <a:lstStyle/>
                    <a:p>
                      <a:r>
                        <a:rPr lang="pt-BR" dirty="0" smtClean="0"/>
                        <a:t>REQUIRED</a:t>
                      </a:r>
                      <a:endParaRPr lang="pt-BR" dirty="0"/>
                    </a:p>
                  </a:txBody>
                  <a:tcPr/>
                </a:tc>
                <a:tc>
                  <a:txBody>
                    <a:bodyPr/>
                    <a:lstStyle/>
                    <a:p>
                      <a:r>
                        <a:rPr lang="pt-BR" dirty="0" smtClean="0"/>
                        <a:t>Não</a:t>
                      </a:r>
                      <a:endParaRPr lang="pt-BR" dirty="0"/>
                    </a:p>
                  </a:txBody>
                  <a:tcPr/>
                </a:tc>
                <a:tc>
                  <a:txBody>
                    <a:bodyPr/>
                    <a:lstStyle/>
                    <a:p>
                      <a:r>
                        <a:rPr lang="pt-BR" dirty="0" smtClean="0"/>
                        <a:t>O </a:t>
                      </a:r>
                      <a:r>
                        <a:rPr lang="pt-BR" i="1" dirty="0" smtClean="0"/>
                        <a:t>container</a:t>
                      </a:r>
                      <a:r>
                        <a:rPr lang="pt-BR" dirty="0" smtClean="0"/>
                        <a:t> cria uma nova transação.</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17731">
                <a:tc rowSpan="2">
                  <a:txBody>
                    <a:bodyPr/>
                    <a:lstStyle/>
                    <a:p>
                      <a:r>
                        <a:rPr lang="pt-BR" dirty="0" smtClean="0"/>
                        <a:t>REQUIRES_NEW</a:t>
                      </a:r>
                      <a:endParaRPr lang="pt-BR" dirty="0"/>
                    </a:p>
                  </a:txBody>
                  <a:tcPr/>
                </a:tc>
                <a:tc>
                  <a:txBody>
                    <a:bodyPr/>
                    <a:lstStyle/>
                    <a:p>
                      <a:r>
                        <a:rPr lang="pt-BR" dirty="0" smtClean="0"/>
                        <a:t>Não</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a:t>
                      </a:r>
                    </a:p>
                  </a:txBody>
                  <a:tcPr/>
                </a:tc>
              </a:tr>
              <a:tr h="731030">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a:t>
                      </a:r>
                      <a:r>
                        <a:rPr lang="pt-BR" i="1" dirty="0" smtClean="0"/>
                        <a:t>container</a:t>
                      </a:r>
                      <a:r>
                        <a:rPr lang="pt-BR" dirty="0" smtClean="0"/>
                        <a:t> cria uma nova transação e a transação do chamador é suspensa.</a:t>
                      </a:r>
                      <a:endParaRPr lang="pt-BR" dirty="0"/>
                    </a:p>
                  </a:txBody>
                  <a:tcPr/>
                </a:tc>
              </a:tr>
              <a:tr h="417731">
                <a:tc rowSpan="2">
                  <a:txBody>
                    <a:bodyPr/>
                    <a:lstStyle/>
                    <a:p>
                      <a:r>
                        <a:rPr lang="pt-BR" dirty="0" smtClean="0"/>
                        <a:t>SUPPORTS</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17731">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O Método se junta à transação do chamador.</a:t>
                      </a:r>
                    </a:p>
                  </a:txBody>
                  <a:tcPr/>
                </a:tc>
              </a:tr>
            </a:tbl>
          </a:graphicData>
        </a:graphic>
      </p:graphicFrame>
    </p:spTree>
    <p:extLst>
      <p:ext uri="{BB962C8B-B14F-4D97-AF65-F5344CB8AC3E}">
        <p14:creationId xmlns:p14="http://schemas.microsoft.com/office/powerpoint/2010/main" val="1405979870"/>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2575301055"/>
              </p:ext>
            </p:extLst>
          </p:nvPr>
        </p:nvGraphicFramePr>
        <p:xfrm>
          <a:off x="676275" y="2011363"/>
          <a:ext cx="10753725" cy="3375216"/>
        </p:xfrm>
        <a:graphic>
          <a:graphicData uri="http://schemas.openxmlformats.org/drawingml/2006/table">
            <a:tbl>
              <a:tblPr firstRow="1" bandRow="1">
                <a:tableStyleId>{5C22544A-7EE6-4342-B048-85BDC9FD1C3A}</a:tableStyleId>
              </a:tblPr>
              <a:tblGrid>
                <a:gridCol w="2144198"/>
                <a:gridCol w="3039414"/>
                <a:gridCol w="5570113"/>
              </a:tblGrid>
              <a:tr h="409990">
                <a:tc>
                  <a:txBody>
                    <a:bodyPr/>
                    <a:lstStyle/>
                    <a:p>
                      <a:r>
                        <a:rPr lang="pt-BR" dirty="0" smtClean="0"/>
                        <a:t>Atributo de transação</a:t>
                      </a:r>
                      <a:endParaRPr lang="pt-BR" dirty="0"/>
                    </a:p>
                  </a:txBody>
                  <a:tcPr/>
                </a:tc>
                <a:tc>
                  <a:txBody>
                    <a:bodyPr/>
                    <a:lstStyle/>
                    <a:p>
                      <a:r>
                        <a:rPr lang="pt-BR" dirty="0" smtClean="0"/>
                        <a:t>Existe transação do chamador?</a:t>
                      </a:r>
                      <a:endParaRPr lang="pt-BR" dirty="0"/>
                    </a:p>
                  </a:txBody>
                  <a:tcPr/>
                </a:tc>
                <a:tc>
                  <a:txBody>
                    <a:bodyPr/>
                    <a:lstStyle/>
                    <a:p>
                      <a:r>
                        <a:rPr lang="pt-BR" dirty="0" smtClean="0"/>
                        <a:t>Efeito</a:t>
                      </a:r>
                      <a:endParaRPr lang="pt-BR" dirty="0"/>
                    </a:p>
                  </a:txBody>
                  <a:tcPr/>
                </a:tc>
              </a:tr>
              <a:tr h="598232">
                <a:tc rowSpan="2">
                  <a:txBody>
                    <a:bodyPr/>
                    <a:lstStyle/>
                    <a:p>
                      <a:r>
                        <a:rPr lang="pt-BR" sz="1800" b="0" i="0" u="none" strike="noStrike" kern="1200" baseline="0" dirty="0" smtClean="0">
                          <a:solidFill>
                            <a:schemeClr val="dk1"/>
                          </a:solidFill>
                          <a:latin typeface="+mn-lt"/>
                          <a:ea typeface="+mn-ea"/>
                          <a:cs typeface="+mn-cs"/>
                        </a:rPr>
                        <a:t>MANDATORY</a:t>
                      </a:r>
                      <a:endParaRPr lang="pt-BR" dirty="0"/>
                    </a:p>
                  </a:txBody>
                  <a:tcPr/>
                </a:tc>
                <a:tc>
                  <a:txBody>
                    <a:bodyPr/>
                    <a:lstStyle/>
                    <a:p>
                      <a:r>
                        <a:rPr lang="pt-BR" dirty="0" smtClean="0"/>
                        <a:t>Não</a:t>
                      </a:r>
                      <a:endParaRPr lang="pt-BR" dirty="0"/>
                    </a:p>
                  </a:txBody>
                  <a:tcPr/>
                </a:tc>
                <a:tc>
                  <a:txBody>
                    <a:bodyPr/>
                    <a:lstStyle/>
                    <a:p>
                      <a:r>
                        <a:rPr lang="pt-BR" dirty="0" smtClean="0"/>
                        <a:t>A exceção </a:t>
                      </a:r>
                      <a:r>
                        <a:rPr lang="pt-BR" i="1" dirty="0" smtClean="0"/>
                        <a:t>javax.ejb.EJBTransactionRequiredException</a:t>
                      </a:r>
                      <a:r>
                        <a:rPr lang="pt-BR" dirty="0" smtClean="0"/>
                        <a:t> é lançada.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r>
                        <a:rPr lang="pt-BR" dirty="0" smtClean="0"/>
                        <a:t>O Método se junta à transação do chamador.</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NOT_SUPPORTED</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707654">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transação do chamador é suspensa e o método é invocado sem nenhuma transação.</a:t>
                      </a:r>
                      <a:endParaRPr lang="pt-BR" dirty="0"/>
                    </a:p>
                  </a:txBody>
                  <a:tcPr/>
                </a:tc>
              </a:tr>
              <a:tr h="404373">
                <a:tc rowSpan="2">
                  <a:txBody>
                    <a:bodyPr/>
                    <a:lstStyle/>
                    <a:p>
                      <a:r>
                        <a:rPr lang="pt-BR" sz="1800" b="0" i="0" u="none" strike="noStrike" kern="1200" baseline="0" dirty="0" smtClean="0">
                          <a:solidFill>
                            <a:schemeClr val="dk1"/>
                          </a:solidFill>
                          <a:latin typeface="+mn-lt"/>
                          <a:ea typeface="+mn-ea"/>
                          <a:cs typeface="+mn-cs"/>
                        </a:rPr>
                        <a:t>NEVER</a:t>
                      </a:r>
                      <a:endParaRPr lang="pt-BR" dirty="0"/>
                    </a:p>
                  </a:txBody>
                  <a:tcPr/>
                </a:tc>
                <a:tc>
                  <a:txBody>
                    <a:bodyPr/>
                    <a:lstStyle/>
                    <a:p>
                      <a:r>
                        <a:rPr lang="pt-BR" dirty="0" smtClean="0"/>
                        <a:t>Não</a:t>
                      </a:r>
                      <a:endParaRPr lang="pt-BR" dirty="0"/>
                    </a:p>
                  </a:txBody>
                  <a:tcPr/>
                </a:tc>
                <a:tc>
                  <a:txBody>
                    <a:bodyPr/>
                    <a:lstStyle/>
                    <a:p>
                      <a:r>
                        <a:rPr lang="pt-BR" dirty="0" smtClean="0"/>
                        <a:t>Nenhuma transação é utilizada.</a:t>
                      </a:r>
                      <a:endParaRPr lang="pt-BR" dirty="0"/>
                    </a:p>
                  </a:txBody>
                  <a:tcPr/>
                </a:tc>
              </a:tr>
              <a:tr h="404373">
                <a:tc vMerge="1">
                  <a:txBody>
                    <a:bodyPr/>
                    <a:lstStyle/>
                    <a:p>
                      <a:endParaRPr lang="pt-BR"/>
                    </a:p>
                  </a:txBody>
                  <a:tcPr/>
                </a:tc>
                <a:tc>
                  <a:txBody>
                    <a:bodyPr/>
                    <a:lstStyle/>
                    <a:p>
                      <a:r>
                        <a:rPr lang="pt-BR" dirty="0" smtClean="0"/>
                        <a:t>Sim</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A exceção </a:t>
                      </a:r>
                      <a:r>
                        <a:rPr lang="pt-BR" sz="1800" b="0" i="1" u="none" strike="noStrike" kern="1200" baseline="0" dirty="0" smtClean="0">
                          <a:solidFill>
                            <a:schemeClr val="dk1"/>
                          </a:solidFill>
                          <a:latin typeface="+mn-lt"/>
                          <a:ea typeface="+mn-ea"/>
                          <a:cs typeface="+mn-cs"/>
                        </a:rPr>
                        <a:t>javax.ejb.EJBException</a:t>
                      </a:r>
                      <a:r>
                        <a:rPr lang="pt-BR" sz="1800" b="0" i="0" u="none" strike="noStrike" kern="1200" baseline="0" dirty="0" smtClean="0">
                          <a:solidFill>
                            <a:schemeClr val="dk1"/>
                          </a:solidFill>
                          <a:latin typeface="+mn-lt"/>
                          <a:ea typeface="+mn-ea"/>
                          <a:cs typeface="+mn-cs"/>
                        </a:rPr>
                        <a:t> é lançada.</a:t>
                      </a:r>
                      <a:endParaRPr lang="pt-BR" dirty="0" smtClean="0"/>
                    </a:p>
                  </a:txBody>
                  <a:tcPr/>
                </a:tc>
              </a:tr>
            </a:tbl>
          </a:graphicData>
        </a:graphic>
      </p:graphicFrame>
    </p:spTree>
    <p:extLst>
      <p:ext uri="{BB962C8B-B14F-4D97-AF65-F5344CB8AC3E}">
        <p14:creationId xmlns:p14="http://schemas.microsoft.com/office/powerpoint/2010/main" val="2464327725"/>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REQUIRED</a:t>
            </a:r>
          </a:p>
          <a:p>
            <a:pPr lvl="1">
              <a:buFont typeface="Arial" panose="020B0604020202020204" pitchFamily="34" charset="0"/>
              <a:buChar char="•"/>
            </a:pPr>
            <a:r>
              <a:rPr lang="pt-BR" dirty="0" smtClean="0"/>
              <a:t>É o valor default para @</a:t>
            </a:r>
            <a:r>
              <a:rPr lang="pt-BR" i="1" dirty="0" smtClean="0"/>
              <a:t>TransactionAttribute</a:t>
            </a:r>
            <a:r>
              <a:rPr lang="pt-BR" dirty="0" smtClean="0"/>
              <a:t>.</a:t>
            </a:r>
          </a:p>
          <a:p>
            <a:pPr lvl="1">
              <a:buFont typeface="Arial" panose="020B0604020202020204" pitchFamily="34" charset="0"/>
              <a:buChar char="•"/>
            </a:pPr>
            <a:r>
              <a:rPr lang="pt-BR" dirty="0" smtClean="0"/>
              <a:t>No caso de transações propagadas a partir do cliente, se o método anotado com REQUIRED indicar que a transação deve ser revertida (</a:t>
            </a:r>
            <a:r>
              <a:rPr lang="pt-BR" i="1" dirty="0" smtClean="0"/>
              <a:t>rollback</a:t>
            </a:r>
            <a:r>
              <a:rPr lang="pt-BR" dirty="0" smtClean="0"/>
              <a:t>), o </a:t>
            </a:r>
            <a:r>
              <a:rPr lang="pt-BR" i="1" dirty="0" smtClean="0"/>
              <a:t>container</a:t>
            </a:r>
            <a:r>
              <a:rPr lang="pt-BR" dirty="0" smtClean="0"/>
              <a:t>, além de fazer o </a:t>
            </a:r>
            <a:r>
              <a:rPr lang="pt-BR" i="1" dirty="0" smtClean="0"/>
              <a:t>rollback</a:t>
            </a:r>
            <a:r>
              <a:rPr lang="pt-BR" dirty="0" smtClean="0"/>
              <a:t>, irá lançar </a:t>
            </a:r>
            <a:r>
              <a:rPr lang="pt-BR" i="1" dirty="0" smtClean="0"/>
              <a:t>javax.transaction.RollbackException</a:t>
            </a:r>
            <a:r>
              <a:rPr lang="pt-BR" dirty="0" smtClean="0"/>
              <a:t> para o cliente.</a:t>
            </a:r>
          </a:p>
          <a:p>
            <a:pPr lvl="1">
              <a:buFont typeface="Arial" panose="020B0604020202020204" pitchFamily="34" charset="0"/>
              <a:buChar char="•"/>
            </a:pPr>
            <a:r>
              <a:rPr lang="pt-BR" dirty="0" smtClean="0"/>
              <a:t>Isso indica ao cliente que a transação iniciada foi abortada por outro método.</a:t>
            </a:r>
          </a:p>
          <a:p>
            <a:pPr lvl="1">
              <a:buFont typeface="Arial" panose="020B0604020202020204" pitchFamily="34" charset="0"/>
              <a:buChar char="•"/>
            </a:pPr>
            <a:r>
              <a:rPr lang="pt-BR" dirty="0" smtClean="0"/>
              <a:t>Em geral, utilize REQUIRED quando você estiver modificando dados em seu método EJB e não tem certeza de que o cliente vai iniciar ou não uma nova transação antes de invocar seu método.</a:t>
            </a:r>
          </a:p>
          <a:p>
            <a:pPr lvl="1">
              <a:buFont typeface="Arial" panose="020B0604020202020204" pitchFamily="34" charset="0"/>
              <a:buChar char="•"/>
            </a:pPr>
            <a:endParaRPr lang="pt-BR" dirty="0" smtClean="0"/>
          </a:p>
        </p:txBody>
      </p:sp>
    </p:spTree>
    <p:extLst>
      <p:ext uri="{BB962C8B-B14F-4D97-AF65-F5344CB8AC3E}">
        <p14:creationId xmlns:p14="http://schemas.microsoft.com/office/powerpoint/2010/main" val="110451746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REQUIRES_NEW</a:t>
            </a:r>
          </a:p>
          <a:p>
            <a:pPr lvl="1">
              <a:buFont typeface="Arial" panose="020B0604020202020204" pitchFamily="34" charset="0"/>
              <a:buChar char="•"/>
            </a:pPr>
            <a:r>
              <a:rPr lang="pt-BR" dirty="0" smtClean="0"/>
              <a:t>Do ponto de vista do cliente: sua transação é pausada, o método anotado com REQUIRES_NEW é invocado, o método confirma ou reverte sua própria transação, a transação do cliente é retomada assim que o método retorna.</a:t>
            </a:r>
          </a:p>
          <a:p>
            <a:pPr lvl="1">
              <a:buFont typeface="Arial" panose="020B0604020202020204" pitchFamily="34" charset="0"/>
              <a:buChar char="•"/>
            </a:pPr>
            <a:r>
              <a:rPr lang="pt-BR" dirty="0" smtClean="0"/>
              <a:t>Deve ser utilizada em situações nas quais você necessita de uma transação mas não quer impactar o cliente (e vice-versa, o método não deve ser impactado pelo resultado da transação do cliente).</a:t>
            </a:r>
          </a:p>
          <a:p>
            <a:pPr lvl="1">
              <a:buFont typeface="Arial" panose="020B0604020202020204" pitchFamily="34" charset="0"/>
              <a:buChar char="•"/>
            </a:pPr>
            <a:r>
              <a:rPr lang="pt-BR" dirty="0" smtClean="0"/>
              <a:t>Um exemplo disso é um log: mesmo que a transação do cliente tenha falhado, você deseja gravar o log.</a:t>
            </a:r>
            <a:endParaRPr lang="pt-BR" dirty="0"/>
          </a:p>
        </p:txBody>
      </p:sp>
    </p:spTree>
    <p:extLst>
      <p:ext uri="{BB962C8B-B14F-4D97-AF65-F5344CB8AC3E}">
        <p14:creationId xmlns:p14="http://schemas.microsoft.com/office/powerpoint/2010/main" val="50800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SUPPORTS</a:t>
            </a:r>
          </a:p>
          <a:p>
            <a:pPr lvl="1">
              <a:buFont typeface="Arial" panose="020B0604020202020204" pitchFamily="34" charset="0"/>
              <a:buChar char="•"/>
            </a:pPr>
            <a:r>
              <a:rPr lang="pt-BR" dirty="0" smtClean="0"/>
              <a:t>O método é ambivalente no que diz respeito a transações.</a:t>
            </a:r>
          </a:p>
          <a:p>
            <a:pPr lvl="1">
              <a:buFont typeface="Arial" panose="020B0604020202020204" pitchFamily="34" charset="0"/>
              <a:buChar char="•"/>
            </a:pPr>
            <a:r>
              <a:rPr lang="pt-BR" dirty="0" smtClean="0"/>
              <a:t>É tipicamente utilizado para métodos que realizam operações somente leitura, tais como recuperar dados de um banco de dados.</a:t>
            </a:r>
            <a:endParaRPr lang="pt-BR" dirty="0"/>
          </a:p>
        </p:txBody>
      </p:sp>
    </p:spTree>
    <p:extLst>
      <p:ext uri="{BB962C8B-B14F-4D97-AF65-F5344CB8AC3E}">
        <p14:creationId xmlns:p14="http://schemas.microsoft.com/office/powerpoint/2010/main" val="263020180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CMTs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smtClean="0">
                <a:solidFill>
                  <a:schemeClr val="dk1"/>
                </a:solidFill>
              </a:rPr>
              <a:t>MANDATORY</a:t>
            </a:r>
          </a:p>
          <a:p>
            <a:pPr lvl="1">
              <a:buFont typeface="Arial" panose="020B0604020202020204" pitchFamily="34" charset="0"/>
              <a:buChar char="•"/>
            </a:pPr>
            <a:r>
              <a:rPr lang="pt-BR" dirty="0" smtClean="0">
                <a:solidFill>
                  <a:schemeClr val="dk1"/>
                </a:solidFill>
              </a:rPr>
              <a:t>Requer que exista uma transação do chamador já em progresso para se juntar a ela.</a:t>
            </a:r>
          </a:p>
          <a:p>
            <a:pPr>
              <a:buFont typeface="Arial" panose="020B0604020202020204" pitchFamily="34" charset="0"/>
              <a:buChar char="•"/>
            </a:pPr>
            <a:r>
              <a:rPr lang="pt-BR" dirty="0" smtClean="0">
                <a:solidFill>
                  <a:schemeClr val="dk1"/>
                </a:solidFill>
              </a:rPr>
              <a:t> NOT_SUPPORTED</a:t>
            </a:r>
          </a:p>
          <a:p>
            <a:pPr lvl="1">
              <a:buFont typeface="Arial" panose="020B0604020202020204" pitchFamily="34" charset="0"/>
              <a:buChar char="•"/>
            </a:pPr>
            <a:r>
              <a:rPr lang="pt-BR" dirty="0" smtClean="0">
                <a:solidFill>
                  <a:schemeClr val="dk1"/>
                </a:solidFill>
              </a:rPr>
              <a:t>O método não pode ser invocado em um contexto transacional. Se um chamador invoca o método dentro de um contexto transacional, a transação é suspensa.</a:t>
            </a:r>
          </a:p>
          <a:p>
            <a:pPr>
              <a:buFont typeface="Arial" panose="020B0604020202020204" pitchFamily="34" charset="0"/>
              <a:buChar char="•"/>
            </a:pPr>
            <a:r>
              <a:rPr lang="pt-BR" dirty="0" smtClean="0">
                <a:solidFill>
                  <a:schemeClr val="dk1"/>
                </a:solidFill>
              </a:rPr>
              <a:t> NEVER</a:t>
            </a:r>
          </a:p>
          <a:p>
            <a:pPr lvl="1">
              <a:buFont typeface="Arial" panose="020B0604020202020204" pitchFamily="34" charset="0"/>
              <a:buChar char="•"/>
            </a:pPr>
            <a:r>
              <a:rPr lang="pt-BR" dirty="0">
                <a:solidFill>
                  <a:schemeClr val="dk1"/>
                </a:solidFill>
              </a:rPr>
              <a:t>O método não pode </a:t>
            </a:r>
            <a:r>
              <a:rPr lang="pt-BR" dirty="0" smtClean="0">
                <a:solidFill>
                  <a:schemeClr val="dk1"/>
                </a:solidFill>
              </a:rPr>
              <a:t>nunca ser </a:t>
            </a:r>
            <a:r>
              <a:rPr lang="pt-BR" dirty="0">
                <a:solidFill>
                  <a:schemeClr val="dk1"/>
                </a:solidFill>
              </a:rPr>
              <a:t>invocado em um contexto transacional. Se um chamador invoca o método dentro de um contexto </a:t>
            </a:r>
            <a:r>
              <a:rPr lang="pt-BR" dirty="0" smtClean="0">
                <a:solidFill>
                  <a:schemeClr val="dk1"/>
                </a:solidFill>
              </a:rPr>
              <a:t>transacional, a exceção </a:t>
            </a:r>
            <a:r>
              <a:rPr lang="pt-BR" i="1" dirty="0" smtClean="0"/>
              <a:t>javax.ejb.EJBException</a:t>
            </a:r>
            <a:r>
              <a:rPr lang="pt-BR" dirty="0" smtClean="0"/>
              <a:t> é lançada.</a:t>
            </a:r>
            <a:endParaRPr lang="pt-BR" dirty="0" smtClean="0">
              <a:solidFill>
                <a:schemeClr val="dk1"/>
              </a:solidFill>
            </a:endParaRPr>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298459645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Atributos de Transação e MDBs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MDBs </a:t>
            </a:r>
            <a:r>
              <a:rPr lang="pt-BR" dirty="0"/>
              <a:t>suportam apenas </a:t>
            </a:r>
            <a:r>
              <a:rPr lang="pt-BR" dirty="0" smtClean="0"/>
              <a:t>REQUIRED e NOT_SUPPORTED.</a:t>
            </a:r>
          </a:p>
          <a:p>
            <a:pPr lvl="1">
              <a:buFont typeface="Arial" panose="020B0604020202020204" pitchFamily="34" charset="0"/>
              <a:buChar char="•"/>
            </a:pPr>
            <a:r>
              <a:rPr lang="pt-BR" dirty="0" smtClean="0"/>
              <a:t>O cliente não invoca os métodos de um </a:t>
            </a:r>
            <a:r>
              <a:rPr lang="pt-BR" dirty="0"/>
              <a:t>MDB diretamente, eles são chamados quando uma mensagem é enviada para o </a:t>
            </a:r>
            <a:r>
              <a:rPr lang="pt-BR" i="1" dirty="0"/>
              <a:t>bean</a:t>
            </a:r>
            <a:r>
              <a:rPr lang="pt-BR" dirty="0"/>
              <a:t> </a:t>
            </a:r>
            <a:r>
              <a:rPr lang="pt-BR" dirty="0" smtClean="0"/>
              <a:t>a partir da fila</a:t>
            </a:r>
            <a:r>
              <a:rPr lang="pt-BR" dirty="0"/>
              <a:t>. Não há nenhuma transação existente para suspender ou juntar-se quando uma mensagem </a:t>
            </a:r>
            <a:r>
              <a:rPr lang="pt-BR"/>
              <a:t>é </a:t>
            </a:r>
            <a:r>
              <a:rPr lang="pt-BR" smtClean="0"/>
              <a:t>entregue.</a:t>
            </a:r>
            <a:endParaRPr lang="pt-BR" dirty="0"/>
          </a:p>
        </p:txBody>
      </p:sp>
    </p:spTree>
    <p:extLst>
      <p:ext uri="{BB962C8B-B14F-4D97-AF65-F5344CB8AC3E}">
        <p14:creationId xmlns:p14="http://schemas.microsoft.com/office/powerpoint/2010/main" val="159930130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Marcando uma Transação </a:t>
            </a:r>
            <a:r>
              <a:rPr lang="pt-BR" dirty="0"/>
              <a:t>CMT para </a:t>
            </a:r>
            <a:r>
              <a:rPr lang="pt-BR" dirty="0" smtClean="0"/>
              <a:t>Rollback</a:t>
            </a:r>
            <a:endParaRPr lang="pt-BR" dirty="0"/>
          </a:p>
        </p:txBody>
      </p:sp>
      <p:sp>
        <p:nvSpPr>
          <p:cNvPr id="3" name="Espaço Reservado para Conteúdo 2"/>
          <p:cNvSpPr>
            <a:spLocks noGrp="1"/>
          </p:cNvSpPr>
          <p:nvPr>
            <p:ph idx="1"/>
          </p:nvPr>
        </p:nvSpPr>
        <p:spPr>
          <a:xfrm>
            <a:off x="676656" y="2011681"/>
            <a:ext cx="10753725" cy="1620162"/>
          </a:xfrm>
        </p:spPr>
        <p:txBody>
          <a:bodyPr/>
          <a:lstStyle/>
          <a:p>
            <a:pPr>
              <a:buFont typeface="Arial" panose="020B0604020202020204" pitchFamily="34" charset="0"/>
              <a:buChar char="•"/>
            </a:pPr>
            <a:r>
              <a:rPr lang="pt-BR" dirty="0"/>
              <a:t> Às vezes, no âmbito de uma operação é determinado que as mudanças precisam ser </a:t>
            </a:r>
            <a:r>
              <a:rPr lang="pt-BR" dirty="0" smtClean="0"/>
              <a:t>revertidas. O </a:t>
            </a:r>
            <a:r>
              <a:rPr lang="pt-BR" i="1" dirty="0" smtClean="0"/>
              <a:t>rollback</a:t>
            </a:r>
            <a:r>
              <a:rPr lang="pt-BR" dirty="0" smtClean="0"/>
              <a:t> pode </a:t>
            </a:r>
            <a:r>
              <a:rPr lang="pt-BR" dirty="0"/>
              <a:t>ser devido a um erro, um número de cartão de crédito inválido, ou o resultado de uma decisão de negócios</a:t>
            </a:r>
            <a:r>
              <a:rPr lang="pt-BR" dirty="0" smtClean="0"/>
              <a:t>.</a:t>
            </a:r>
          </a:p>
          <a:p>
            <a:pPr>
              <a:buFont typeface="Arial" panose="020B0604020202020204" pitchFamily="34" charset="0"/>
              <a:buChar char="•"/>
            </a:pPr>
            <a:r>
              <a:rPr lang="pt-BR" dirty="0"/>
              <a:t> CMT fornece a capacidade para o </a:t>
            </a:r>
            <a:r>
              <a:rPr lang="pt-BR" i="1" dirty="0"/>
              <a:t>bean</a:t>
            </a:r>
            <a:r>
              <a:rPr lang="pt-BR" dirty="0"/>
              <a:t> </a:t>
            </a:r>
            <a:r>
              <a:rPr lang="pt-BR" dirty="0" smtClean="0"/>
              <a:t>sinalizar </a:t>
            </a:r>
            <a:r>
              <a:rPr lang="pt-BR" dirty="0"/>
              <a:t>que a transação deve ser revertida.</a:t>
            </a:r>
          </a:p>
        </p:txBody>
      </p:sp>
      <p:pic>
        <p:nvPicPr>
          <p:cNvPr id="4" name="Imagem 3"/>
          <p:cNvPicPr>
            <a:picLocks noChangeAspect="1"/>
          </p:cNvPicPr>
          <p:nvPr/>
        </p:nvPicPr>
        <p:blipFill>
          <a:blip r:embed="rId2"/>
          <a:stretch>
            <a:fillRect/>
          </a:stretch>
        </p:blipFill>
        <p:spPr>
          <a:xfrm>
            <a:off x="1715973" y="3785788"/>
            <a:ext cx="8302436" cy="2400032"/>
          </a:xfrm>
          <a:prstGeom prst="rect">
            <a:avLst/>
          </a:prstGeom>
        </p:spPr>
      </p:pic>
    </p:spTree>
    <p:extLst>
      <p:ext uri="{BB962C8B-B14F-4D97-AF65-F5344CB8AC3E}">
        <p14:creationId xmlns:p14="http://schemas.microsoft.com/office/powerpoint/2010/main" val="28555871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transação é marcada para </a:t>
            </a:r>
            <a:r>
              <a:rPr lang="pt-BR" i="1" dirty="0" smtClean="0"/>
              <a:t>rollback</a:t>
            </a:r>
            <a:r>
              <a:rPr lang="pt-BR" dirty="0" smtClean="0"/>
              <a:t>, ela não termina imediatamente. Em vez disso, ele continua como se nada tivesse ocorrido.</a:t>
            </a:r>
          </a:p>
          <a:p>
            <a:pPr>
              <a:buFont typeface="Arial" panose="020B0604020202020204" pitchFamily="34" charset="0"/>
              <a:buChar char="•"/>
            </a:pPr>
            <a:r>
              <a:rPr lang="pt-BR" dirty="0"/>
              <a:t> </a:t>
            </a:r>
            <a:r>
              <a:rPr lang="pt-BR" dirty="0" smtClean="0"/>
              <a:t>A classe </a:t>
            </a:r>
            <a:r>
              <a:rPr lang="pt-BR" i="1" dirty="0" smtClean="0"/>
              <a:t>EJBContext</a:t>
            </a:r>
            <a:r>
              <a:rPr lang="pt-BR" dirty="0" smtClean="0"/>
              <a:t> possui um método que permite saber se uma transação foi marcada para </a:t>
            </a:r>
            <a:r>
              <a:rPr lang="pt-BR" i="1" dirty="0" smtClean="0"/>
              <a:t>rollback: getRollbackOnly</a:t>
            </a:r>
            <a:r>
              <a:rPr lang="pt-BR" dirty="0" smtClean="0"/>
              <a:t>.</a:t>
            </a:r>
          </a:p>
          <a:p>
            <a:pPr>
              <a:buFont typeface="Arial" panose="020B0604020202020204" pitchFamily="34" charset="0"/>
              <a:buChar char="•"/>
            </a:pPr>
            <a:r>
              <a:rPr lang="pt-BR" dirty="0"/>
              <a:t> Os métodos </a:t>
            </a:r>
            <a:r>
              <a:rPr lang="pt-BR" i="1" dirty="0"/>
              <a:t>setRollbackOnly </a:t>
            </a:r>
            <a:r>
              <a:rPr lang="pt-BR" dirty="0"/>
              <a:t>e </a:t>
            </a:r>
            <a:r>
              <a:rPr lang="pt-BR" i="1" dirty="0"/>
              <a:t>getRollbackOnly </a:t>
            </a:r>
            <a:r>
              <a:rPr lang="pt-BR" dirty="0"/>
              <a:t>de </a:t>
            </a:r>
            <a:r>
              <a:rPr lang="pt-BR" i="1" dirty="0"/>
              <a:t>EJBContext</a:t>
            </a:r>
            <a:r>
              <a:rPr lang="pt-BR" dirty="0"/>
              <a:t> somente podem ser utilizados em métodos que possuem atributo de transação REQUIRED, REQUIRED_NEW, ou MANDATORY.</a:t>
            </a:r>
          </a:p>
          <a:p>
            <a:pPr lvl="1">
              <a:buFont typeface="Arial" panose="020B0604020202020204" pitchFamily="34" charset="0"/>
              <a:buChar char="•"/>
            </a:pPr>
            <a:r>
              <a:rPr lang="pt-BR" dirty="0" smtClean="0"/>
              <a:t>Caso </a:t>
            </a:r>
            <a:r>
              <a:rPr lang="pt-BR" dirty="0"/>
              <a:t>contrário, será lançada a exceção </a:t>
            </a:r>
            <a:r>
              <a:rPr lang="pt-BR" i="1" dirty="0"/>
              <a:t>java.lang.IllegalStateException</a:t>
            </a:r>
            <a:r>
              <a:rPr lang="pt-BR" dirty="0" smtClean="0"/>
              <a:t>.</a:t>
            </a:r>
            <a:endParaRPr lang="pt-BR" i="1" dirty="0"/>
          </a:p>
        </p:txBody>
      </p:sp>
    </p:spTree>
    <p:extLst>
      <p:ext uri="{BB962C8B-B14F-4D97-AF65-F5344CB8AC3E}">
        <p14:creationId xmlns:p14="http://schemas.microsoft.com/office/powerpoint/2010/main" val="3256083069"/>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Marcando uma Transação CMT para Rollback</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a:t> </a:t>
            </a:r>
            <a:r>
              <a:rPr lang="pt-BR" dirty="0" smtClean="0"/>
              <a:t>Capturar </a:t>
            </a:r>
            <a:r>
              <a:rPr lang="pt-BR" dirty="0"/>
              <a:t>exceções apenas para chamar </a:t>
            </a:r>
            <a:r>
              <a:rPr lang="pt-BR" i="1" dirty="0"/>
              <a:t>setRollbackOnly</a:t>
            </a:r>
            <a:r>
              <a:rPr lang="pt-BR" dirty="0"/>
              <a:t> parece um pouco </a:t>
            </a:r>
            <a:r>
              <a:rPr lang="pt-BR" dirty="0" smtClean="0"/>
              <a:t>complicado e </a:t>
            </a:r>
            <a:r>
              <a:rPr lang="pt-BR" dirty="0"/>
              <a:t>repetitivo, </a:t>
            </a:r>
            <a:r>
              <a:rPr lang="pt-BR" dirty="0" smtClean="0"/>
              <a:t>mas EJB3 tem uma forma bem mais simples e elegante de resolver essa questão: a anotação </a:t>
            </a:r>
            <a:r>
              <a:rPr lang="pt-BR" dirty="0"/>
              <a:t>@</a:t>
            </a:r>
            <a:r>
              <a:rPr lang="pt-BR" i="1" dirty="0" smtClean="0"/>
              <a:t>javax.ejb.ApplicationException</a:t>
            </a:r>
            <a:r>
              <a:rPr lang="pt-BR" dirty="0" smtClean="0"/>
              <a:t>.</a:t>
            </a:r>
          </a:p>
          <a:p>
            <a:pPr>
              <a:buFont typeface="Arial" panose="020B0604020202020204" pitchFamily="34" charset="0"/>
              <a:buChar char="•"/>
            </a:pPr>
            <a:r>
              <a:rPr lang="pt-BR" i="1" dirty="0"/>
              <a:t> </a:t>
            </a:r>
            <a:r>
              <a:rPr lang="pt-BR" dirty="0"/>
              <a:t>Uma exceção </a:t>
            </a:r>
            <a:r>
              <a:rPr lang="pt-BR" dirty="0" smtClean="0"/>
              <a:t>de aplicação é </a:t>
            </a:r>
            <a:r>
              <a:rPr lang="pt-BR" dirty="0"/>
              <a:t>uma exceção que um cliente de um EJB </a:t>
            </a:r>
            <a:r>
              <a:rPr lang="pt-BR" dirty="0" smtClean="0"/>
              <a:t>espera tratar. Por padrão, exceções de aplicação não causam o </a:t>
            </a:r>
            <a:r>
              <a:rPr lang="pt-BR" i="1" dirty="0" smtClean="0"/>
              <a:t>rollback. </a:t>
            </a:r>
            <a:r>
              <a:rPr lang="pt-BR" dirty="0" smtClean="0"/>
              <a:t>Por padrão, todas as exceções checadas são tratadas como exceções de aplicação</a:t>
            </a:r>
            <a:r>
              <a:rPr lang="pt-BR" dirty="0"/>
              <a:t>, exceto </a:t>
            </a:r>
            <a:r>
              <a:rPr lang="pt-BR" i="1" dirty="0" smtClean="0"/>
              <a:t>java.rmi.RemoteException</a:t>
            </a:r>
            <a:r>
              <a:rPr lang="pt-BR" dirty="0" smtClean="0"/>
              <a:t>.</a:t>
            </a:r>
            <a:endParaRPr lang="pt-BR" i="1" dirty="0" smtClean="0"/>
          </a:p>
          <a:p>
            <a:pPr>
              <a:buFont typeface="Arial" panose="020B0604020202020204" pitchFamily="34" charset="0"/>
              <a:buChar char="•"/>
            </a:pPr>
            <a:r>
              <a:rPr lang="pt-BR" i="1" dirty="0"/>
              <a:t> </a:t>
            </a:r>
            <a:r>
              <a:rPr lang="pt-BR" dirty="0" smtClean="0"/>
              <a:t>Por outro lado, EJB3 não assume que aplicações de sistema devem tratadas por clientes. Quando ocorrem, essas exceções não são passadas ao cliente</a:t>
            </a:r>
            <a:r>
              <a:rPr lang="pt-BR" dirty="0"/>
              <a:t>, mas encapsuladas em </a:t>
            </a:r>
            <a:r>
              <a:rPr lang="pt-BR" i="1" dirty="0" smtClean="0"/>
              <a:t>javax.ejb.EJBException</a:t>
            </a:r>
            <a:r>
              <a:rPr lang="pt-BR" dirty="0" smtClean="0"/>
              <a:t>. As exceções </a:t>
            </a:r>
            <a:r>
              <a:rPr lang="pt-BR" i="1" dirty="0"/>
              <a:t>java.rmi.RemoveException</a:t>
            </a:r>
            <a:r>
              <a:rPr lang="pt-BR" dirty="0"/>
              <a:t> </a:t>
            </a:r>
            <a:r>
              <a:rPr lang="pt-BR" dirty="0" smtClean="0"/>
              <a:t>(e subclasses) ou </a:t>
            </a:r>
            <a:r>
              <a:rPr lang="pt-BR" i="1" dirty="0" smtClean="0"/>
              <a:t>java.lang.RuntimeException </a:t>
            </a:r>
            <a:r>
              <a:rPr lang="pt-BR" dirty="0" smtClean="0"/>
              <a:t>(e subclasses) são </a:t>
            </a:r>
            <a:r>
              <a:rPr lang="pt-BR" i="1" dirty="0" smtClean="0"/>
              <a:t>exceções</a:t>
            </a:r>
            <a:r>
              <a:rPr lang="pt-BR" dirty="0" smtClean="0"/>
              <a:t> de sistema. Exceções de sistema causam o </a:t>
            </a:r>
            <a:r>
              <a:rPr lang="pt-BR" i="1" dirty="0" smtClean="0"/>
              <a:t>rollback</a:t>
            </a:r>
            <a:r>
              <a:rPr lang="pt-BR" dirty="0" smtClean="0"/>
              <a:t> de uma transação.</a:t>
            </a:r>
            <a:endParaRPr lang="pt-BR" dirty="0"/>
          </a:p>
        </p:txBody>
      </p:sp>
    </p:spTree>
    <p:extLst>
      <p:ext uri="{BB962C8B-B14F-4D97-AF65-F5344CB8AC3E}">
        <p14:creationId xmlns:p14="http://schemas.microsoft.com/office/powerpoint/2010/main" val="21729025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Exceções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82992" y="2026153"/>
            <a:ext cx="11921238" cy="3807976"/>
          </a:xfrm>
          <a:prstGeom prst="rect">
            <a:avLst/>
          </a:prstGeom>
        </p:spPr>
      </p:pic>
    </p:spTree>
    <p:extLst>
      <p:ext uri="{BB962C8B-B14F-4D97-AF65-F5344CB8AC3E}">
        <p14:creationId xmlns:p14="http://schemas.microsoft.com/office/powerpoint/2010/main" val="56283494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a:t>
            </a:r>
            <a:r>
              <a:rPr lang="pt-BR" i="1" dirty="0" smtClean="0"/>
              <a:t>javax.ejb.SessionSynchronization</a:t>
            </a:r>
            <a:endParaRPr lang="pt-BR" i="1"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712201030"/>
              </p:ext>
            </p:extLst>
          </p:nvPr>
        </p:nvGraphicFramePr>
        <p:xfrm>
          <a:off x="676273" y="2397730"/>
          <a:ext cx="10753726" cy="3205480"/>
        </p:xfrm>
        <a:graphic>
          <a:graphicData uri="http://schemas.openxmlformats.org/drawingml/2006/table">
            <a:tbl>
              <a:tblPr firstRow="1" bandRow="1">
                <a:tableStyleId>{5C22544A-7EE6-4342-B048-85BDC9FD1C3A}</a:tableStyleId>
              </a:tblPr>
              <a:tblGrid>
                <a:gridCol w="4114666"/>
                <a:gridCol w="6639060"/>
              </a:tblGrid>
              <a:tr h="370840">
                <a:tc>
                  <a:txBody>
                    <a:bodyPr/>
                    <a:lstStyle/>
                    <a:p>
                      <a:r>
                        <a:rPr lang="pt-BR" dirty="0" smtClean="0"/>
                        <a:t>Método</a:t>
                      </a:r>
                      <a:endParaRPr lang="pt-BR" dirty="0"/>
                    </a:p>
                  </a:txBody>
                  <a:tcPr/>
                </a:tc>
                <a:tc>
                  <a:txBody>
                    <a:bodyPr/>
                    <a:lstStyle/>
                    <a:p>
                      <a:r>
                        <a:rPr lang="pt-BR" dirty="0" smtClean="0"/>
                        <a:t>Descrição</a:t>
                      </a:r>
                      <a:endParaRPr lang="pt-BR" dirty="0"/>
                    </a:p>
                  </a:txBody>
                  <a:tcPr/>
                </a:tc>
              </a:tr>
              <a:tr h="370840">
                <a:tc>
                  <a:txBody>
                    <a:bodyPr/>
                    <a:lstStyle/>
                    <a:p>
                      <a:r>
                        <a:rPr lang="pt-BR" noProof="1" smtClean="0"/>
                        <a:t>void afterBegin()</a:t>
                      </a:r>
                      <a:endParaRPr lang="pt-BR" noProof="1"/>
                    </a:p>
                  </a:txBody>
                  <a:tcPr/>
                </a:tc>
                <a:tc>
                  <a:txBody>
                    <a:bodyPr/>
                    <a:lstStyle/>
                    <a:p>
                      <a:r>
                        <a:rPr lang="pt-BR" dirty="0" smtClean="0"/>
                        <a:t>Chamado logo após o </a:t>
                      </a:r>
                      <a:r>
                        <a:rPr lang="pt-BR" i="1" dirty="0" smtClean="0"/>
                        <a:t>container </a:t>
                      </a:r>
                      <a:r>
                        <a:rPr lang="pt-BR" dirty="0" smtClean="0"/>
                        <a:t>criar uma nova transação</a:t>
                      </a:r>
                    </a:p>
                    <a:p>
                      <a:r>
                        <a:rPr lang="pt-BR" dirty="0" smtClean="0"/>
                        <a:t>e antes que o método de negócio ser chamado.</a:t>
                      </a:r>
                      <a:endParaRPr lang="pt-BR" dirty="0"/>
                    </a:p>
                  </a:txBody>
                  <a:tcPr/>
                </a:tc>
              </a:tr>
              <a:tr h="370840">
                <a:tc>
                  <a:txBody>
                    <a:bodyPr/>
                    <a:lstStyle/>
                    <a:p>
                      <a:r>
                        <a:rPr lang="pt-BR" noProof="1" smtClean="0"/>
                        <a:t>void beforeCompletion()</a:t>
                      </a:r>
                      <a:endParaRPr lang="pt-BR" noProof="1"/>
                    </a:p>
                  </a:txBody>
                  <a:tcPr/>
                </a:tc>
                <a:tc>
                  <a:txBody>
                    <a:bodyPr/>
                    <a:lstStyle/>
                    <a:p>
                      <a:r>
                        <a:rPr lang="pt-BR" dirty="0" smtClean="0"/>
                        <a:t>Chamado logo após o método de negócio, mas antes do </a:t>
                      </a:r>
                      <a:r>
                        <a:rPr lang="pt-BR" i="1" dirty="0" smtClean="0"/>
                        <a:t>container </a:t>
                      </a:r>
                      <a:r>
                        <a:rPr lang="pt-BR" i="0" dirty="0" smtClean="0"/>
                        <a:t>terminar a transação.</a:t>
                      </a:r>
                      <a:endParaRPr lang="pt-BR" dirty="0"/>
                    </a:p>
                  </a:txBody>
                  <a:tcPr/>
                </a:tc>
              </a:tr>
              <a:tr h="370840">
                <a:tc>
                  <a:txBody>
                    <a:bodyPr/>
                    <a:lstStyle/>
                    <a:p>
                      <a:r>
                        <a:rPr lang="pt-BR" noProof="1" smtClean="0"/>
                        <a:t>void afterCompletion(boolean committed)</a:t>
                      </a:r>
                      <a:endParaRPr lang="pt-BR" noProof="1"/>
                    </a:p>
                  </a:txBody>
                  <a:tcPr/>
                </a:tc>
                <a:tc>
                  <a:txBody>
                    <a:bodyPr/>
                    <a:lstStyle/>
                    <a:p>
                      <a:r>
                        <a:rPr lang="pt-BR" dirty="0" smtClean="0"/>
                        <a:t>Chamado após a transação ser concluída. </a:t>
                      </a:r>
                      <a:r>
                        <a:rPr lang="pt-BR" i="1" noProof="1" smtClean="0"/>
                        <a:t>Committed</a:t>
                      </a:r>
                      <a:r>
                        <a:rPr lang="pt-BR" noProof="1" smtClean="0"/>
                        <a:t> true indica que a transação foi concluída sucesso. Por outro lado, </a:t>
                      </a:r>
                      <a:r>
                        <a:rPr lang="pt-BR" i="1" noProof="1" smtClean="0"/>
                        <a:t>committed</a:t>
                      </a:r>
                      <a:r>
                        <a:rPr lang="pt-BR" noProof="1" smtClean="0"/>
                        <a:t> false</a:t>
                      </a:r>
                      <a:r>
                        <a:rPr lang="pt-BR" baseline="0" noProof="1" smtClean="0"/>
                        <a:t> indica que a transação foi revertida.</a:t>
                      </a:r>
                      <a:endParaRPr lang="pt-BR" dirty="0"/>
                    </a:p>
                  </a:txBody>
                  <a:tcPr/>
                </a:tc>
              </a:tr>
              <a:tr h="370840">
                <a:tc>
                  <a:txBody>
                    <a:bodyPr/>
                    <a:lstStyle/>
                    <a:p>
                      <a:r>
                        <a:rPr lang="pt-BR" noProof="1" smtClean="0"/>
                        <a:t>Observação</a:t>
                      </a:r>
                      <a:endParaRPr lang="pt-BR" noProof="1"/>
                    </a:p>
                  </a:txBody>
                  <a:tcPr/>
                </a:tc>
                <a:tc>
                  <a:txBody>
                    <a:bodyPr/>
                    <a:lstStyle/>
                    <a:p>
                      <a:r>
                        <a:rPr lang="pt-BR" dirty="0" smtClean="0"/>
                        <a:t>Os dois primeiros métodos são executados dentro do contexto transacional. Assim, você pode ler e gravar dados no banco de dados.</a:t>
                      </a:r>
                      <a:endParaRPr lang="pt-BR" dirty="0"/>
                    </a:p>
                  </a:txBody>
                  <a:tcPr/>
                </a:tc>
              </a:tr>
            </a:tbl>
          </a:graphicData>
        </a:graphic>
      </p:graphicFrame>
    </p:spTree>
    <p:extLst>
      <p:ext uri="{BB962C8B-B14F-4D97-AF65-F5344CB8AC3E}">
        <p14:creationId xmlns:p14="http://schemas.microsoft.com/office/powerpoint/2010/main" val="28964809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especificar os detalhes de uma transação programaticamente, semelhante a um código de gerenciamento de transação utilizando JDBC.</a:t>
            </a:r>
          </a:p>
          <a:p>
            <a:pPr>
              <a:buFont typeface="Arial" panose="020B0604020202020204" pitchFamily="34" charset="0"/>
              <a:buChar char="•"/>
            </a:pPr>
            <a:r>
              <a:rPr lang="pt-BR" dirty="0"/>
              <a:t> </a:t>
            </a:r>
            <a:r>
              <a:rPr lang="pt-BR" dirty="0" smtClean="0"/>
              <a:t>Com BMT, o programador utilizar a API JTA, mais especificamente a interface </a:t>
            </a:r>
            <a:r>
              <a:rPr lang="pt-BR" i="1" dirty="0" smtClean="0"/>
              <a:t>javax.transaction.UserTransaction</a:t>
            </a:r>
            <a:r>
              <a:rPr lang="pt-BR" dirty="0" smtClean="0"/>
              <a:t>.</a:t>
            </a:r>
          </a:p>
          <a:p>
            <a:pPr>
              <a:buFont typeface="Arial" panose="020B0604020202020204" pitchFamily="34" charset="0"/>
              <a:buChar char="•"/>
            </a:pPr>
            <a:r>
              <a:rPr lang="pt-BR" dirty="0"/>
              <a:t> </a:t>
            </a:r>
            <a:r>
              <a:rPr lang="pt-BR" dirty="0" smtClean="0"/>
              <a:t>Para utilizar BMT, o desenvolvedor precisa utilizar a anotação @</a:t>
            </a:r>
            <a:r>
              <a:rPr lang="pt-BR" i="1" dirty="0" smtClean="0"/>
              <a:t>TransactionManagement</a:t>
            </a:r>
            <a:r>
              <a:rPr lang="pt-BR" dirty="0" smtClean="0"/>
              <a:t> com o valor </a:t>
            </a:r>
            <a:r>
              <a:rPr lang="pt-BR" i="1" dirty="0" smtClean="0"/>
              <a:t>TransactionManagementType.BEAN</a:t>
            </a:r>
            <a:r>
              <a:rPr lang="pt-BR" dirty="0" smtClean="0"/>
              <a:t>.</a:t>
            </a:r>
            <a:endParaRPr lang="pt-BR" dirty="0"/>
          </a:p>
        </p:txBody>
      </p:sp>
    </p:spTree>
    <p:extLst>
      <p:ext uri="{BB962C8B-B14F-4D97-AF65-F5344CB8AC3E}">
        <p14:creationId xmlns:p14="http://schemas.microsoft.com/office/powerpoint/2010/main" val="3056504719"/>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229077"/>
            <a:ext cx="10772775" cy="736839"/>
          </a:xfrm>
        </p:spPr>
        <p:txBody>
          <a:bodyPr>
            <a:normAutofit fontScale="90000"/>
          </a:bodyPr>
          <a:lstStyle/>
          <a:p>
            <a:r>
              <a:rPr lang="pt-BR" dirty="0" smtClean="0"/>
              <a:t>BMTs (será preciso ajustar este código)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540912" y="965916"/>
            <a:ext cx="10439857" cy="5892084"/>
          </a:xfrm>
          <a:prstGeom prst="rect">
            <a:avLst/>
          </a:prstGeom>
        </p:spPr>
      </p:pic>
    </p:spTree>
    <p:extLst>
      <p:ext uri="{BB962C8B-B14F-4D97-AF65-F5344CB8AC3E}">
        <p14:creationId xmlns:p14="http://schemas.microsoft.com/office/powerpoint/2010/main" val="191045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BMTs</a:t>
            </a:r>
            <a:endParaRPr lang="pt-BR" dirty="0"/>
          </a:p>
        </p:txBody>
      </p:sp>
      <p:sp>
        <p:nvSpPr>
          <p:cNvPr id="3" name="Espaço Reservado para Conteúdo 2"/>
          <p:cNvSpPr>
            <a:spLocks noGrp="1"/>
          </p:cNvSpPr>
          <p:nvPr>
            <p:ph idx="1"/>
          </p:nvPr>
        </p:nvSpPr>
        <p:spPr>
          <a:xfrm>
            <a:off x="676656" y="2011680"/>
            <a:ext cx="10753725" cy="1401221"/>
          </a:xfrm>
        </p:spPr>
        <p:txBody>
          <a:bodyPr/>
          <a:lstStyle/>
          <a:p>
            <a:pPr>
              <a:buFont typeface="Arial" panose="020B0604020202020204" pitchFamily="34" charset="0"/>
              <a:buChar char="•"/>
            </a:pPr>
            <a:r>
              <a:rPr lang="pt-BR" dirty="0" smtClean="0"/>
              <a:t> Observe que os limites da transação não englobam todo o método, mas apenas o </a:t>
            </a:r>
            <a:r>
              <a:rPr lang="pt-BR" dirty="0"/>
              <a:t>trecho entre o </a:t>
            </a:r>
            <a:r>
              <a:rPr lang="pt-BR" i="1" dirty="0"/>
              <a:t>userTransaction.begin</a:t>
            </a:r>
            <a:r>
              <a:rPr lang="pt-BR" dirty="0"/>
              <a:t>() e o </a:t>
            </a:r>
            <a:r>
              <a:rPr lang="pt-BR" i="1" dirty="0"/>
              <a:t>userTransaction.commit</a:t>
            </a:r>
            <a:r>
              <a:rPr lang="pt-BR" dirty="0" smtClean="0"/>
              <a:t>().</a:t>
            </a:r>
          </a:p>
          <a:p>
            <a:pPr>
              <a:buFont typeface="Arial" panose="020B0604020202020204" pitchFamily="34" charset="0"/>
              <a:buChar char="•"/>
            </a:pPr>
            <a:r>
              <a:rPr lang="pt-BR" dirty="0"/>
              <a:t> </a:t>
            </a:r>
            <a:r>
              <a:rPr lang="pt-BR" dirty="0" smtClean="0"/>
              <a:t>É possível também recuperar a instância de </a:t>
            </a:r>
            <a:r>
              <a:rPr lang="pt-BR" i="1" dirty="0" smtClean="0"/>
              <a:t>UserTransaction</a:t>
            </a:r>
            <a:r>
              <a:rPr lang="pt-BR" dirty="0" smtClean="0"/>
              <a:t> vai JNDI.</a:t>
            </a:r>
            <a:endParaRPr lang="pt-BR" dirty="0"/>
          </a:p>
        </p:txBody>
      </p:sp>
      <p:pic>
        <p:nvPicPr>
          <p:cNvPr id="4" name="Imagem 3"/>
          <p:cNvPicPr>
            <a:picLocks noChangeAspect="1"/>
          </p:cNvPicPr>
          <p:nvPr/>
        </p:nvPicPr>
        <p:blipFill>
          <a:blip r:embed="rId2"/>
          <a:stretch>
            <a:fillRect/>
          </a:stretch>
        </p:blipFill>
        <p:spPr>
          <a:xfrm>
            <a:off x="920236" y="3669878"/>
            <a:ext cx="10397702" cy="1700612"/>
          </a:xfrm>
          <a:prstGeom prst="rect">
            <a:avLst/>
          </a:prstGeom>
        </p:spPr>
      </p:pic>
    </p:spTree>
    <p:extLst>
      <p:ext uri="{BB962C8B-B14F-4D97-AF65-F5344CB8AC3E}">
        <p14:creationId xmlns:p14="http://schemas.microsoft.com/office/powerpoint/2010/main" val="173131315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606" y="241955"/>
            <a:ext cx="10772775" cy="736839"/>
          </a:xfrm>
        </p:spPr>
        <p:txBody>
          <a:bodyPr>
            <a:normAutofit fontScale="90000"/>
          </a:bodyPr>
          <a:lstStyle/>
          <a:p>
            <a:r>
              <a:rPr lang="pt-BR" dirty="0" smtClean="0"/>
              <a:t>BMTs</a:t>
            </a:r>
            <a:endParaRPr lang="pt-BR" dirty="0"/>
          </a:p>
        </p:txBody>
      </p:sp>
      <p:sp>
        <p:nvSpPr>
          <p:cNvPr id="3" name="Espaço Reservado para Conteúdo 2"/>
          <p:cNvSpPr>
            <a:spLocks noGrp="1"/>
          </p:cNvSpPr>
          <p:nvPr>
            <p:ph idx="1"/>
          </p:nvPr>
        </p:nvSpPr>
        <p:spPr>
          <a:xfrm>
            <a:off x="676656" y="1161675"/>
            <a:ext cx="10753725" cy="2367137"/>
          </a:xfrm>
        </p:spPr>
        <p:txBody>
          <a:bodyPr/>
          <a:lstStyle/>
          <a:p>
            <a:pPr>
              <a:buFont typeface="Arial" panose="020B0604020202020204" pitchFamily="34" charset="0"/>
              <a:buChar char="•"/>
            </a:pPr>
            <a:r>
              <a:rPr lang="pt-BR" dirty="0" smtClean="0"/>
              <a:t> É possível também recuperar a instância de </a:t>
            </a:r>
            <a:r>
              <a:rPr lang="pt-BR" i="1" dirty="0" smtClean="0"/>
              <a:t>UserTransaction</a:t>
            </a:r>
            <a:r>
              <a:rPr lang="pt-BR" dirty="0" smtClean="0"/>
              <a:t> a partir da instância de </a:t>
            </a:r>
            <a:r>
              <a:rPr lang="pt-BR" i="1" dirty="0" smtClean="0"/>
              <a:t>EJBContext </a:t>
            </a:r>
            <a:r>
              <a:rPr lang="pt-BR" dirty="0" smtClean="0"/>
              <a:t>através do método </a:t>
            </a:r>
            <a:r>
              <a:rPr lang="pt-BR" i="1" dirty="0"/>
              <a:t>getUserTransaction</a:t>
            </a:r>
            <a:r>
              <a:rPr lang="pt-BR" dirty="0" smtClean="0"/>
              <a:t>.</a:t>
            </a:r>
          </a:p>
          <a:p>
            <a:pPr>
              <a:buFont typeface="Arial" panose="020B0604020202020204" pitchFamily="34" charset="0"/>
              <a:buChar char="•"/>
            </a:pPr>
            <a:r>
              <a:rPr lang="pt-BR" dirty="0"/>
              <a:t> </a:t>
            </a:r>
            <a:r>
              <a:rPr lang="pt-BR" dirty="0" smtClean="0"/>
              <a:t>Observação 1: invocar esse método em uma CMT resultará na </a:t>
            </a:r>
            <a:r>
              <a:rPr lang="pt-BR" dirty="0"/>
              <a:t>exceção </a:t>
            </a:r>
            <a:r>
              <a:rPr lang="pt-BR" i="1" dirty="0"/>
              <a:t>IllegalStateException</a:t>
            </a:r>
            <a:r>
              <a:rPr lang="pt-BR" dirty="0" smtClean="0"/>
              <a:t>.</a:t>
            </a:r>
          </a:p>
          <a:p>
            <a:pPr>
              <a:buFont typeface="Arial" panose="020B0604020202020204" pitchFamily="34" charset="0"/>
              <a:buChar char="•"/>
            </a:pPr>
            <a:r>
              <a:rPr lang="pt-BR" dirty="0"/>
              <a:t> </a:t>
            </a:r>
            <a:r>
              <a:rPr lang="pt-BR" dirty="0" smtClean="0"/>
              <a:t>Observação 2: invocar </a:t>
            </a:r>
            <a:r>
              <a:rPr lang="pt-BR" dirty="0"/>
              <a:t>os </a:t>
            </a:r>
            <a:r>
              <a:rPr lang="pt-BR" dirty="0" smtClean="0"/>
              <a:t>métodos </a:t>
            </a:r>
            <a:r>
              <a:rPr lang="pt-BR" i="1" dirty="0" smtClean="0"/>
              <a:t>getRollbackOnly</a:t>
            </a:r>
            <a:r>
              <a:rPr lang="pt-BR" dirty="0" smtClean="0"/>
              <a:t>() e </a:t>
            </a:r>
            <a:r>
              <a:rPr lang="pt-BR" i="1" dirty="0" smtClean="0"/>
              <a:t>setRollbackOnly</a:t>
            </a:r>
            <a:r>
              <a:rPr lang="pt-BR" dirty="0" smtClean="0"/>
              <a:t>() de EJBContext em um BMT resultará na exceção </a:t>
            </a:r>
            <a:r>
              <a:rPr lang="pt-BR" i="1" dirty="0"/>
              <a:t>IllegalStateException</a:t>
            </a:r>
            <a:r>
              <a:rPr lang="pt-BR" dirty="0" smtClean="0"/>
              <a:t>.</a:t>
            </a:r>
            <a:endParaRPr lang="pt-BR" dirty="0"/>
          </a:p>
        </p:txBody>
      </p:sp>
      <p:pic>
        <p:nvPicPr>
          <p:cNvPr id="4" name="Imagem 3"/>
          <p:cNvPicPr>
            <a:picLocks noChangeAspect="1"/>
          </p:cNvPicPr>
          <p:nvPr/>
        </p:nvPicPr>
        <p:blipFill>
          <a:blip r:embed="rId2"/>
          <a:stretch>
            <a:fillRect/>
          </a:stretch>
        </p:blipFill>
        <p:spPr>
          <a:xfrm>
            <a:off x="769244" y="3711693"/>
            <a:ext cx="10179095" cy="2354256"/>
          </a:xfrm>
          <a:prstGeom prst="rect">
            <a:avLst/>
          </a:prstGeom>
        </p:spPr>
      </p:pic>
    </p:spTree>
    <p:extLst>
      <p:ext uri="{BB962C8B-B14F-4D97-AF65-F5344CB8AC3E}">
        <p14:creationId xmlns:p14="http://schemas.microsoft.com/office/powerpoint/2010/main" val="24740058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Proteger </a:t>
            </a:r>
            <a:r>
              <a:rPr lang="pt-BR" dirty="0"/>
              <a:t>um aplicativo remete a duas funções principais: autenticação e </a:t>
            </a:r>
            <a:r>
              <a:rPr lang="pt-BR" dirty="0" smtClean="0"/>
              <a:t>autorização.</a:t>
            </a:r>
          </a:p>
          <a:p>
            <a:pPr>
              <a:buFont typeface="Arial" panose="020B0604020202020204" pitchFamily="34" charset="0"/>
              <a:buChar char="•"/>
            </a:pPr>
            <a:r>
              <a:rPr lang="pt-BR" dirty="0"/>
              <a:t> </a:t>
            </a:r>
            <a:r>
              <a:rPr lang="pt-BR" dirty="0" smtClean="0"/>
              <a:t>É importante ter certeza de </a:t>
            </a:r>
            <a:r>
              <a:rPr lang="pt-BR" dirty="0"/>
              <a:t>que os usuários </a:t>
            </a:r>
            <a:r>
              <a:rPr lang="pt-BR" dirty="0" smtClean="0"/>
              <a:t>terão </a:t>
            </a:r>
            <a:r>
              <a:rPr lang="pt-BR" dirty="0"/>
              <a:t>acesso apenas aos dados e operações para as quais eles estão credenciados </a:t>
            </a:r>
            <a:r>
              <a:rPr lang="pt-BR" dirty="0" smtClean="0"/>
              <a:t>e também </a:t>
            </a:r>
            <a:r>
              <a:rPr lang="pt-BR" dirty="0"/>
              <a:t>garantir que </a:t>
            </a:r>
            <a:r>
              <a:rPr lang="pt-BR" i="1" dirty="0"/>
              <a:t>hackers</a:t>
            </a:r>
            <a:r>
              <a:rPr lang="pt-BR" dirty="0"/>
              <a:t> não </a:t>
            </a:r>
            <a:r>
              <a:rPr lang="pt-BR" dirty="0" smtClean="0"/>
              <a:t>possam </a:t>
            </a:r>
            <a:r>
              <a:rPr lang="pt-BR" dirty="0"/>
              <a:t>contornar os mecanismos de segurança do </a:t>
            </a:r>
            <a:r>
              <a:rPr lang="pt-BR" dirty="0" smtClean="0"/>
              <a:t>aplicativo.</a:t>
            </a:r>
            <a:endParaRPr lang="pt-BR" dirty="0"/>
          </a:p>
        </p:txBody>
      </p:sp>
    </p:spTree>
    <p:extLst>
      <p:ext uri="{BB962C8B-B14F-4D97-AF65-F5344CB8AC3E}">
        <p14:creationId xmlns:p14="http://schemas.microsoft.com/office/powerpoint/2010/main" val="2023952542"/>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a:t>
            </a:r>
            <a:r>
              <a:rPr lang="pt-BR" dirty="0"/>
              <a:t>autenticação é o processo de verificar a identidade do usuário. Autenticando, você </a:t>
            </a:r>
            <a:r>
              <a:rPr lang="pt-BR" dirty="0" smtClean="0"/>
              <a:t>prova ser </a:t>
            </a:r>
            <a:r>
              <a:rPr lang="pt-BR" dirty="0"/>
              <a:t>quem você diz ser</a:t>
            </a:r>
            <a:r>
              <a:rPr lang="pt-BR" dirty="0" smtClean="0"/>
              <a:t>.</a:t>
            </a:r>
          </a:p>
          <a:p>
            <a:pPr>
              <a:buFont typeface="Arial" panose="020B0604020202020204" pitchFamily="34" charset="0"/>
              <a:buChar char="•"/>
            </a:pPr>
            <a:r>
              <a:rPr lang="pt-BR" dirty="0"/>
              <a:t> Autorização é o processo de determinar se </a:t>
            </a:r>
            <a:r>
              <a:rPr lang="pt-BR" dirty="0" smtClean="0"/>
              <a:t>um usuário previamente autenticado possui a permissão de executar uma certa ação.</a:t>
            </a:r>
            <a:endParaRPr lang="pt-BR" dirty="0"/>
          </a:p>
        </p:txBody>
      </p:sp>
    </p:spTree>
    <p:extLst>
      <p:ext uri="{BB962C8B-B14F-4D97-AF65-F5344CB8AC3E}">
        <p14:creationId xmlns:p14="http://schemas.microsoft.com/office/powerpoint/2010/main" val="982800483"/>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Autenticação</a:t>
            </a:r>
          </a:p>
          <a:p>
            <a:pPr lvl="1" algn="just">
              <a:buFont typeface="Arial" panose="020B0604020202020204" pitchFamily="34" charset="0"/>
              <a:buChar char="•"/>
            </a:pPr>
            <a:r>
              <a:rPr lang="pt-BR" dirty="0"/>
              <a:t>A especificação EJB não especifica como a autenticação </a:t>
            </a:r>
            <a:r>
              <a:rPr lang="pt-BR" dirty="0" smtClean="0"/>
              <a:t>acontece; também </a:t>
            </a:r>
            <a:r>
              <a:rPr lang="pt-BR" dirty="0"/>
              <a:t>não define como o servidor de aplicação armazena e recupera informação de </a:t>
            </a:r>
            <a:r>
              <a:rPr lang="pt-BR" dirty="0" smtClean="0"/>
              <a:t>autenticação. Embora </a:t>
            </a:r>
            <a:r>
              <a:rPr lang="pt-BR" dirty="0"/>
              <a:t>defina como informações de segurança são propagadas a partir de um cliente para </a:t>
            </a:r>
            <a:r>
              <a:rPr lang="pt-BR" dirty="0" smtClean="0"/>
              <a:t>um servidor.</a:t>
            </a:r>
          </a:p>
          <a:p>
            <a:pPr lvl="1" algn="just">
              <a:buFont typeface="Arial" panose="020B0604020202020204" pitchFamily="34" charset="0"/>
              <a:buChar char="•"/>
            </a:pPr>
            <a:r>
              <a:rPr lang="pt-BR" dirty="0" smtClean="0"/>
              <a:t>O provedor EJB deve decidir como prover esses serviços.</a:t>
            </a:r>
          </a:p>
          <a:p>
            <a:pPr lvl="1" algn="just">
              <a:buFont typeface="Arial" panose="020B0604020202020204" pitchFamily="34" charset="0"/>
              <a:buChar char="•"/>
            </a:pPr>
            <a:endParaRPr lang="pt-BR" dirty="0"/>
          </a:p>
        </p:txBody>
      </p:sp>
    </p:spTree>
    <p:extLst>
      <p:ext uri="{BB962C8B-B14F-4D97-AF65-F5344CB8AC3E}">
        <p14:creationId xmlns:p14="http://schemas.microsoft.com/office/powerpoint/2010/main" val="408403648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Depois que um usuário é autenticado por um mecanismo específico do fornecedor, </a:t>
            </a:r>
            <a:r>
              <a:rPr lang="pt-BR" dirty="0" smtClean="0"/>
              <a:t>deve </a:t>
            </a:r>
            <a:r>
              <a:rPr lang="pt-BR" dirty="0"/>
              <a:t>ser verificado </a:t>
            </a:r>
            <a:r>
              <a:rPr lang="pt-BR" dirty="0" smtClean="0"/>
              <a:t>se </a:t>
            </a:r>
            <a:r>
              <a:rPr lang="pt-BR" dirty="0"/>
              <a:t>ele está autorizado a invocar um método EJB </a:t>
            </a:r>
            <a:r>
              <a:rPr lang="pt-BR" dirty="0" smtClean="0"/>
              <a:t>de um </a:t>
            </a:r>
            <a:r>
              <a:rPr lang="pt-BR" i="1" dirty="0" smtClean="0"/>
              <a:t>session</a:t>
            </a:r>
            <a:r>
              <a:rPr lang="pt-BR" dirty="0" smtClean="0"/>
              <a:t> </a:t>
            </a:r>
            <a:r>
              <a:rPr lang="pt-BR" i="1" dirty="0" smtClean="0"/>
              <a:t>bean</a:t>
            </a:r>
            <a:r>
              <a:rPr lang="pt-BR" dirty="0" smtClean="0"/>
              <a:t> particular (em EJB o controle de acesso tem granularidade de método).</a:t>
            </a:r>
          </a:p>
          <a:p>
            <a:pPr>
              <a:buFont typeface="Arial" panose="020B0604020202020204" pitchFamily="34" charset="0"/>
              <a:buChar char="•"/>
            </a:pPr>
            <a:r>
              <a:rPr lang="pt-BR" dirty="0"/>
              <a:t> A autorização é realizada em Java EE e EJB, associando um ou mais papéis com um determinado usuário e, em seguida, </a:t>
            </a:r>
            <a:r>
              <a:rPr lang="pt-BR" dirty="0" smtClean="0"/>
              <a:t>atribuindo </a:t>
            </a:r>
            <a:r>
              <a:rPr lang="pt-BR" dirty="0"/>
              <a:t>permissões de método </a:t>
            </a:r>
            <a:r>
              <a:rPr lang="pt-BR" dirty="0" smtClean="0"/>
              <a:t>baseadas </a:t>
            </a:r>
            <a:r>
              <a:rPr lang="pt-BR" dirty="0"/>
              <a:t>em </a:t>
            </a:r>
            <a:r>
              <a:rPr lang="pt-BR" dirty="0" smtClean="0"/>
              <a:t>papéis.</a:t>
            </a:r>
          </a:p>
          <a:p>
            <a:pPr>
              <a:buFont typeface="Arial" panose="020B0604020202020204" pitchFamily="34" charset="0"/>
              <a:buChar char="•"/>
            </a:pPr>
            <a:r>
              <a:rPr lang="pt-BR" dirty="0"/>
              <a:t> </a:t>
            </a:r>
            <a:r>
              <a:rPr lang="pt-BR" dirty="0" smtClean="0"/>
              <a:t>Papéis </a:t>
            </a:r>
            <a:r>
              <a:rPr lang="pt-BR" dirty="0"/>
              <a:t>são usados para identificar um grupo de </a:t>
            </a:r>
            <a:r>
              <a:rPr lang="pt-BR" dirty="0" smtClean="0"/>
              <a:t>usuários – por </a:t>
            </a:r>
            <a:r>
              <a:rPr lang="pt-BR" dirty="0"/>
              <a:t>exemplo, </a:t>
            </a:r>
            <a:r>
              <a:rPr lang="pt-BR" dirty="0" smtClean="0"/>
              <a:t>"administrador</a:t>
            </a:r>
            <a:r>
              <a:rPr lang="pt-BR" dirty="0"/>
              <a:t>", "gerente", ou "empregado".</a:t>
            </a:r>
          </a:p>
        </p:txBody>
      </p:sp>
    </p:spTree>
    <p:extLst>
      <p:ext uri="{BB962C8B-B14F-4D97-AF65-F5344CB8AC3E}">
        <p14:creationId xmlns:p14="http://schemas.microsoft.com/office/powerpoint/2010/main" val="383676039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569413"/>
          </a:xfrm>
        </p:spPr>
        <p:txBody>
          <a:bodyPr>
            <a:normAutofit fontScale="90000"/>
          </a:bodyPr>
          <a:lstStyle/>
          <a:p>
            <a:r>
              <a:rPr lang="pt-BR" dirty="0" smtClean="0"/>
              <a:t>EJB Security</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983346" y="1206224"/>
            <a:ext cx="7723756" cy="5288589"/>
          </a:xfrm>
          <a:prstGeom prst="rect">
            <a:avLst/>
          </a:prstGeom>
        </p:spPr>
      </p:pic>
    </p:spTree>
    <p:extLst>
      <p:ext uri="{BB962C8B-B14F-4D97-AF65-F5344CB8AC3E}">
        <p14:creationId xmlns:p14="http://schemas.microsoft.com/office/powerpoint/2010/main" val="303103664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Segurança EJB é largamente baseada em JAAS (</a:t>
            </a:r>
            <a:r>
              <a:rPr lang="en-US" dirty="0"/>
              <a:t>Java Authentication and Authorization Service</a:t>
            </a:r>
            <a:r>
              <a:rPr lang="pt-BR" dirty="0" smtClean="0"/>
              <a:t>).</a:t>
            </a:r>
          </a:p>
          <a:p>
            <a:pPr lvl="1">
              <a:buFont typeface="Arial" panose="020B0604020202020204" pitchFamily="34" charset="0"/>
              <a:buChar char="•"/>
            </a:pPr>
            <a:r>
              <a:rPr lang="pt-BR" dirty="0" smtClean="0"/>
              <a:t>JAAS essencialmente separa o sistema de autenticação da aplicação </a:t>
            </a:r>
            <a:r>
              <a:rPr lang="pt-BR" dirty="0"/>
              <a:t>J</a:t>
            </a:r>
            <a:r>
              <a:rPr lang="pt-BR" dirty="0" smtClean="0"/>
              <a:t>ava EE.</a:t>
            </a:r>
          </a:p>
          <a:p>
            <a:pPr lvl="1">
              <a:buFont typeface="Arial" panose="020B0604020202020204" pitchFamily="34" charset="0"/>
              <a:buChar char="•"/>
            </a:pPr>
            <a:r>
              <a:rPr lang="pt-BR" dirty="0" smtClean="0"/>
              <a:t>JAAS sabe como conversar com sistemas de autenticação como </a:t>
            </a:r>
            <a:r>
              <a:rPr lang="en-US" i="1" dirty="0"/>
              <a:t>Microsoft’s Active Directory </a:t>
            </a:r>
            <a:r>
              <a:rPr lang="en-US" dirty="0" smtClean="0"/>
              <a:t>ou</a:t>
            </a:r>
            <a:r>
              <a:rPr lang="en-US" i="1" dirty="0" smtClean="0"/>
              <a:t> Lightweight </a:t>
            </a:r>
            <a:r>
              <a:rPr lang="en-US" i="1" dirty="0"/>
              <a:t>Directory Access Protocol  </a:t>
            </a:r>
            <a:r>
              <a:rPr lang="en-US" i="1" dirty="0" smtClean="0"/>
              <a:t>(LDAP)</a:t>
            </a:r>
            <a:r>
              <a:rPr lang="en-US" dirty="0" smtClean="0"/>
              <a:t>.</a:t>
            </a:r>
            <a:endParaRPr lang="pt-BR" dirty="0"/>
          </a:p>
          <a:p>
            <a:pPr lvl="1">
              <a:buFont typeface="Arial" panose="020B0604020202020204" pitchFamily="34" charset="0"/>
              <a:buChar char="•"/>
            </a:pPr>
            <a:r>
              <a:rPr lang="pt-BR" dirty="0" smtClean="0"/>
              <a:t>O servidor JEE internamente usa JAAS para fazer autorização nas camadas </a:t>
            </a:r>
            <a:r>
              <a:rPr lang="pt-BR" i="1" dirty="0" smtClean="0"/>
              <a:t>web</a:t>
            </a:r>
            <a:r>
              <a:rPr lang="pt-BR" dirty="0" smtClean="0"/>
              <a:t> e EJB.</a:t>
            </a:r>
            <a:endParaRPr lang="en-US" dirty="0" smtClean="0"/>
          </a:p>
        </p:txBody>
      </p:sp>
    </p:spTree>
    <p:extLst>
      <p:ext uri="{BB962C8B-B14F-4D97-AF65-F5344CB8AC3E}">
        <p14:creationId xmlns:p14="http://schemas.microsoft.com/office/powerpoint/2010/main" val="147811078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Security</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669430" y="2157731"/>
            <a:ext cx="8748362" cy="3632032"/>
          </a:xfrm>
          <a:prstGeom prst="rect">
            <a:avLst/>
          </a:prstGeom>
        </p:spPr>
      </p:pic>
    </p:spTree>
    <p:extLst>
      <p:ext uri="{BB962C8B-B14F-4D97-AF65-F5344CB8AC3E}">
        <p14:creationId xmlns:p14="http://schemas.microsoft.com/office/powerpoint/2010/main" val="1167215782"/>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Segurança declarativa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De forma semelhante a CMTs, com a segurança declarativa, você diz ao </a:t>
            </a:r>
            <a:r>
              <a:rPr lang="pt-BR" i="1" dirty="0" smtClean="0"/>
              <a:t>container</a:t>
            </a:r>
            <a:r>
              <a:rPr lang="pt-BR" dirty="0" smtClean="0"/>
              <a:t> o que espera da autorização através de anotações (ou ainda através de arquivos de configuração).</a:t>
            </a:r>
          </a:p>
          <a:p>
            <a:pPr>
              <a:buFont typeface="Arial" panose="020B0604020202020204" pitchFamily="34" charset="0"/>
              <a:buChar char="•"/>
            </a:pPr>
            <a:r>
              <a:rPr lang="pt-BR" dirty="0"/>
              <a:t> </a:t>
            </a:r>
            <a:r>
              <a:rPr lang="pt-BR" dirty="0" smtClean="0"/>
              <a:t>Anotações podem ser aplicadas em nível de classe ou em nível de métodos.</a:t>
            </a:r>
            <a:endParaRPr lang="pt-BR" dirty="0"/>
          </a:p>
        </p:txBody>
      </p:sp>
    </p:spTree>
    <p:extLst>
      <p:ext uri="{BB962C8B-B14F-4D97-AF65-F5344CB8AC3E}">
        <p14:creationId xmlns:p14="http://schemas.microsoft.com/office/powerpoint/2010/main" val="36687589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Segurança declarativa EJB</a:t>
            </a:r>
          </a:p>
        </p:txBody>
      </p:sp>
      <p:pic>
        <p:nvPicPr>
          <p:cNvPr id="4" name="Espaço Reservado para Conteúdo 3"/>
          <p:cNvPicPr>
            <a:picLocks noGrp="1" noChangeAspect="1"/>
          </p:cNvPicPr>
          <p:nvPr>
            <p:ph idx="1"/>
          </p:nvPr>
        </p:nvPicPr>
        <p:blipFill>
          <a:blip r:embed="rId2"/>
          <a:stretch>
            <a:fillRect/>
          </a:stretch>
        </p:blipFill>
        <p:spPr>
          <a:xfrm>
            <a:off x="925711" y="2157731"/>
            <a:ext cx="10235800" cy="4031087"/>
          </a:xfrm>
          <a:prstGeom prst="rect">
            <a:avLst/>
          </a:prstGeom>
        </p:spPr>
      </p:pic>
    </p:spTree>
    <p:extLst>
      <p:ext uri="{BB962C8B-B14F-4D97-AF65-F5344CB8AC3E}">
        <p14:creationId xmlns:p14="http://schemas.microsoft.com/office/powerpoint/2010/main" val="1718411033"/>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Segurança declarativa EJB</a:t>
            </a:r>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 anotação @RunAs é similar ao comando </a:t>
            </a:r>
            <a:r>
              <a:rPr lang="pt-BR" i="1" dirty="0" smtClean="0"/>
              <a:t>sudo</a:t>
            </a:r>
            <a:r>
              <a:rPr lang="pt-BR" dirty="0" smtClean="0"/>
              <a:t> do Unix (permite, por exemplo, executar uma comando como administrador).</a:t>
            </a:r>
          </a:p>
          <a:p>
            <a:pPr>
              <a:buFont typeface="Arial" panose="020B0604020202020204" pitchFamily="34" charset="0"/>
              <a:buChar char="•"/>
            </a:pPr>
            <a:r>
              <a:rPr lang="pt-BR" dirty="0"/>
              <a:t> </a:t>
            </a:r>
            <a:r>
              <a:rPr lang="pt-BR" dirty="0" smtClean="0"/>
              <a:t>Há ainda </a:t>
            </a:r>
            <a:r>
              <a:rPr lang="pt-BR" dirty="0"/>
              <a:t>a anotação @</a:t>
            </a:r>
            <a:r>
              <a:rPr lang="pt-BR" dirty="0" smtClean="0"/>
              <a:t>DenyAll, cujo nome é autoexplicativo.</a:t>
            </a:r>
            <a:endParaRPr lang="pt-BR" dirty="0"/>
          </a:p>
        </p:txBody>
      </p:sp>
      <p:pic>
        <p:nvPicPr>
          <p:cNvPr id="8" name="Espaço Reservado para Conteúdo 5"/>
          <p:cNvPicPr>
            <a:picLocks noChangeAspect="1"/>
          </p:cNvPicPr>
          <p:nvPr/>
        </p:nvPicPr>
        <p:blipFill>
          <a:blip r:embed="rId2"/>
          <a:stretch>
            <a:fillRect/>
          </a:stretch>
        </p:blipFill>
        <p:spPr>
          <a:xfrm>
            <a:off x="2616837" y="3669879"/>
            <a:ext cx="6346859" cy="946461"/>
          </a:xfrm>
          <a:prstGeom prst="rect">
            <a:avLst/>
          </a:prstGeom>
        </p:spPr>
      </p:pic>
    </p:spTree>
    <p:extLst>
      <p:ext uri="{BB962C8B-B14F-4D97-AF65-F5344CB8AC3E}">
        <p14:creationId xmlns:p14="http://schemas.microsoft.com/office/powerpoint/2010/main" val="417528512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Segurança programática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Segurança declarativa é poderosa, mas há situações nas quais é necessário um controle maior sobre a segurança. Por exemplo, pode ser necessário alterar o comportamento do método de acordo com o papel do usuário.</a:t>
            </a:r>
          </a:p>
          <a:p>
            <a:pPr>
              <a:buFont typeface="Arial" panose="020B0604020202020204" pitchFamily="34" charset="0"/>
              <a:buChar char="•"/>
            </a:pPr>
            <a:r>
              <a:rPr lang="pt-BR" dirty="0"/>
              <a:t> </a:t>
            </a:r>
            <a:r>
              <a:rPr lang="pt-BR" dirty="0" smtClean="0"/>
              <a:t>É importante observar que segurança declarativa e programática não são mutuamente excludentes.</a:t>
            </a:r>
          </a:p>
          <a:p>
            <a:pPr>
              <a:buFont typeface="Arial" panose="020B0604020202020204" pitchFamily="34" charset="0"/>
              <a:buChar char="•"/>
            </a:pPr>
            <a:r>
              <a:rPr lang="pt-BR" dirty="0"/>
              <a:t> </a:t>
            </a:r>
            <a:r>
              <a:rPr lang="pt-BR" dirty="0" smtClean="0"/>
              <a:t>A segurança programática é acessada via </a:t>
            </a:r>
            <a:r>
              <a:rPr lang="pt-BR" i="1" dirty="0" smtClean="0"/>
              <a:t>SessionContext</a:t>
            </a:r>
            <a:r>
              <a:rPr lang="pt-BR" dirty="0" smtClean="0"/>
              <a:t>.</a:t>
            </a:r>
            <a:endParaRPr lang="pt-BR" dirty="0"/>
          </a:p>
        </p:txBody>
      </p:sp>
    </p:spTree>
    <p:extLst>
      <p:ext uri="{BB962C8B-B14F-4D97-AF65-F5344CB8AC3E}">
        <p14:creationId xmlns:p14="http://schemas.microsoft.com/office/powerpoint/2010/main" val="926409107"/>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Segurança </a:t>
            </a:r>
            <a:r>
              <a:rPr lang="pt-BR" dirty="0" smtClean="0"/>
              <a:t>programática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88159" y="2331076"/>
            <a:ext cx="9594091" cy="2849730"/>
          </a:xfrm>
          <a:prstGeom prst="rect">
            <a:avLst/>
          </a:prstGeom>
        </p:spPr>
      </p:pic>
    </p:spTree>
    <p:extLst>
      <p:ext uri="{BB962C8B-B14F-4D97-AF65-F5344CB8AC3E}">
        <p14:creationId xmlns:p14="http://schemas.microsoft.com/office/powerpoint/2010/main" val="9992176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a:xfrm>
            <a:off x="676274" y="2410925"/>
            <a:ext cx="10753725" cy="3766185"/>
          </a:xfrm>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22936</TotalTime>
  <Words>15398</Words>
  <Application>Microsoft Office PowerPoint</Application>
  <PresentationFormat>Widescreen</PresentationFormat>
  <Paragraphs>1160</Paragraphs>
  <Slides>313</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313</vt:i4>
      </vt:variant>
    </vt:vector>
  </HeadingPairs>
  <TitlesOfParts>
    <vt:vector size="317"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ValidationMessages_pt_BR.properties</vt:lpstr>
      <vt:lpstr>ValidationMessages_pt_BR.properties</vt:lpstr>
      <vt:lpstr>Criando Uma Nova Restrição</vt:lpstr>
      <vt:lpstr>Criando Uma Nova Restrição</vt:lpstr>
      <vt:lpstr>Criando Uma Nova Restrição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lpstr>Transações</vt:lpstr>
      <vt:lpstr>Transações</vt:lpstr>
      <vt:lpstr>Transações</vt:lpstr>
      <vt:lpstr>Níveis de Isolamento</vt:lpstr>
      <vt:lpstr>Transações – EJB</vt:lpstr>
      <vt:lpstr>Transações – EJB</vt:lpstr>
      <vt:lpstr>Transações – EJB</vt:lpstr>
      <vt:lpstr>Transações – EJB</vt:lpstr>
      <vt:lpstr>Transações - EJB</vt:lpstr>
      <vt:lpstr>Two-phase Commit</vt:lpstr>
      <vt:lpstr>Two-phase Commit</vt:lpstr>
      <vt:lpstr>CMTs</vt:lpstr>
      <vt:lpstr>CMTs</vt:lpstr>
      <vt:lpstr>CMTs</vt:lpstr>
      <vt:lpstr>CMTs</vt:lpstr>
      <vt:lpstr>CMTs</vt:lpstr>
      <vt:lpstr>CMTs</vt:lpstr>
      <vt:lpstr>CMTS</vt:lpstr>
      <vt:lpstr>CMTs</vt:lpstr>
      <vt:lpstr>CMTs</vt:lpstr>
      <vt:lpstr>Atributos de Transação e MDBs</vt:lpstr>
      <vt:lpstr>Marcando uma Transação CMT para Rollback</vt:lpstr>
      <vt:lpstr>Marcando uma Transação CMT para Rollback</vt:lpstr>
      <vt:lpstr>Marcando uma Transação CMT para Rollback</vt:lpstr>
      <vt:lpstr>Exceções de Aplicação</vt:lpstr>
      <vt:lpstr>Interface javax.ejb.SessionSynchronization</vt:lpstr>
      <vt:lpstr>BMTs</vt:lpstr>
      <vt:lpstr>BMTs (será preciso ajustar este código)</vt:lpstr>
      <vt:lpstr>BMTs</vt:lpstr>
      <vt:lpstr>BMTs</vt:lpstr>
      <vt:lpstr>EJB Security</vt:lpstr>
      <vt:lpstr>EJB Security</vt:lpstr>
      <vt:lpstr>EJB Security</vt:lpstr>
      <vt:lpstr>EJB Security</vt:lpstr>
      <vt:lpstr>EJB Security</vt:lpstr>
      <vt:lpstr>EJB Security</vt:lpstr>
      <vt:lpstr>EJB Security</vt:lpstr>
      <vt:lpstr>Segurança declarativa EJB</vt:lpstr>
      <vt:lpstr>Segurança declarativa EJB</vt:lpstr>
      <vt:lpstr>Segurança declarativa EJB</vt:lpstr>
      <vt:lpstr>Segurança programática EJB</vt:lpstr>
      <vt:lpstr>Segurança programática EJB</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1685</cp:revision>
  <cp:lastPrinted>2015-03-02T16:55:32Z</cp:lastPrinted>
  <dcterms:created xsi:type="dcterms:W3CDTF">2015-01-24T14:19:26Z</dcterms:created>
  <dcterms:modified xsi:type="dcterms:W3CDTF">2015-05-02T02:24:21Z</dcterms:modified>
</cp:coreProperties>
</file>